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6" r:id="rId2"/>
    <p:sldId id="257" r:id="rId3"/>
    <p:sldId id="258" r:id="rId4"/>
    <p:sldId id="259" r:id="rId5"/>
    <p:sldId id="276"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5" r:id="rId21"/>
    <p:sldId id="277" r:id="rId22"/>
    <p:sldId id="278" r:id="rId23"/>
    <p:sldId id="279" r:id="rId24"/>
    <p:sldId id="280"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05"/>
    <p:restoredTop sz="95859"/>
  </p:normalViewPr>
  <p:slideViewPr>
    <p:cSldViewPr snapToGrid="0" snapToObjects="1">
      <p:cViewPr>
        <p:scale>
          <a:sx n="90" d="100"/>
          <a:sy n="90" d="100"/>
        </p:scale>
        <p:origin x="1192" y="6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E003390-7A97-6144-A33C-E970C62AF60B}" type="datetimeFigureOut">
              <a:rPr lang="en-US" smtClean="0"/>
              <a:t>4/19/23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D3DA89-B51A-C140-B275-02F7F5669FD3}" type="slidenum">
              <a:rPr lang="en-US" smtClean="0"/>
              <a:t>‹#›</a:t>
            </a:fld>
            <a:endParaRPr lang="en-US"/>
          </a:p>
        </p:txBody>
      </p:sp>
    </p:spTree>
    <p:extLst>
      <p:ext uri="{BB962C8B-B14F-4D97-AF65-F5344CB8AC3E}">
        <p14:creationId xmlns:p14="http://schemas.microsoft.com/office/powerpoint/2010/main" val="1951520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D3DA89-B51A-C140-B275-02F7F5669FD3}" type="slidenum">
              <a:rPr lang="en-US" smtClean="0"/>
              <a:t>8</a:t>
            </a:fld>
            <a:endParaRPr lang="en-US"/>
          </a:p>
        </p:txBody>
      </p:sp>
    </p:spTree>
    <p:extLst>
      <p:ext uri="{BB962C8B-B14F-4D97-AF65-F5344CB8AC3E}">
        <p14:creationId xmlns:p14="http://schemas.microsoft.com/office/powerpoint/2010/main" val="2460669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D3DA89-B51A-C140-B275-02F7F5669FD3}" type="slidenum">
              <a:rPr lang="en-US" smtClean="0"/>
              <a:t>19</a:t>
            </a:fld>
            <a:endParaRPr lang="en-US"/>
          </a:p>
        </p:txBody>
      </p:sp>
    </p:spTree>
    <p:extLst>
      <p:ext uri="{BB962C8B-B14F-4D97-AF65-F5344CB8AC3E}">
        <p14:creationId xmlns:p14="http://schemas.microsoft.com/office/powerpoint/2010/main" val="18985596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FDC181-3D77-0048-A596-B0DA6F89752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FC2E94C-1F21-3443-B893-1B694B6D50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299C8A5-08B6-C24E-890D-1CA6CDC69580}"/>
              </a:ext>
            </a:extLst>
          </p:cNvPr>
          <p:cNvSpPr>
            <a:spLocks noGrp="1"/>
          </p:cNvSpPr>
          <p:nvPr>
            <p:ph type="dt" sz="half" idx="10"/>
          </p:nvPr>
        </p:nvSpPr>
        <p:spPr/>
        <p:txBody>
          <a:bodyPr/>
          <a:lstStyle/>
          <a:p>
            <a:fld id="{1DE9BE66-F728-5846-838A-59858FEE9BC4}" type="datetimeFigureOut">
              <a:rPr lang="en-US" smtClean="0"/>
              <a:t>4/19/23</a:t>
            </a:fld>
            <a:endParaRPr lang="en-US"/>
          </a:p>
        </p:txBody>
      </p:sp>
      <p:sp>
        <p:nvSpPr>
          <p:cNvPr id="5" name="Footer Placeholder 4">
            <a:extLst>
              <a:ext uri="{FF2B5EF4-FFF2-40B4-BE49-F238E27FC236}">
                <a16:creationId xmlns:a16="http://schemas.microsoft.com/office/drawing/2014/main" id="{179AF62B-0B60-C94B-97FE-9916D36BB8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79849F0-F174-6347-80EB-1246A07A0F89}"/>
              </a:ext>
            </a:extLst>
          </p:cNvPr>
          <p:cNvSpPr>
            <a:spLocks noGrp="1"/>
          </p:cNvSpPr>
          <p:nvPr>
            <p:ph type="sldNum" sz="quarter" idx="12"/>
          </p:nvPr>
        </p:nvSpPr>
        <p:spPr/>
        <p:txBody>
          <a:bodyPr/>
          <a:lstStyle/>
          <a:p>
            <a:fld id="{B28BC97C-9E6C-814B-8BD7-5081BFBCE13B}" type="slidenum">
              <a:rPr lang="en-US" smtClean="0"/>
              <a:t>‹#›</a:t>
            </a:fld>
            <a:endParaRPr lang="en-US"/>
          </a:p>
        </p:txBody>
      </p:sp>
    </p:spTree>
    <p:extLst>
      <p:ext uri="{BB962C8B-B14F-4D97-AF65-F5344CB8AC3E}">
        <p14:creationId xmlns:p14="http://schemas.microsoft.com/office/powerpoint/2010/main" val="1926440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B8B2EF-76A2-B44F-97BF-48CB8A5E34F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6E6984B-BBAB-C94B-AA55-E8A3C40F26C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7A78E9-F13F-044B-95B9-1336FEDDA2C0}"/>
              </a:ext>
            </a:extLst>
          </p:cNvPr>
          <p:cNvSpPr>
            <a:spLocks noGrp="1"/>
          </p:cNvSpPr>
          <p:nvPr>
            <p:ph type="dt" sz="half" idx="10"/>
          </p:nvPr>
        </p:nvSpPr>
        <p:spPr/>
        <p:txBody>
          <a:bodyPr/>
          <a:lstStyle/>
          <a:p>
            <a:fld id="{1DE9BE66-F728-5846-838A-59858FEE9BC4}" type="datetimeFigureOut">
              <a:rPr lang="en-US" smtClean="0"/>
              <a:t>4/19/23</a:t>
            </a:fld>
            <a:endParaRPr lang="en-US"/>
          </a:p>
        </p:txBody>
      </p:sp>
      <p:sp>
        <p:nvSpPr>
          <p:cNvPr id="5" name="Footer Placeholder 4">
            <a:extLst>
              <a:ext uri="{FF2B5EF4-FFF2-40B4-BE49-F238E27FC236}">
                <a16:creationId xmlns:a16="http://schemas.microsoft.com/office/drawing/2014/main" id="{BE774AC1-7D39-3446-BF29-102E10EF92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1DEE133-5105-5245-8A4C-BBD5308B66DE}"/>
              </a:ext>
            </a:extLst>
          </p:cNvPr>
          <p:cNvSpPr>
            <a:spLocks noGrp="1"/>
          </p:cNvSpPr>
          <p:nvPr>
            <p:ph type="sldNum" sz="quarter" idx="12"/>
          </p:nvPr>
        </p:nvSpPr>
        <p:spPr/>
        <p:txBody>
          <a:bodyPr/>
          <a:lstStyle/>
          <a:p>
            <a:fld id="{B28BC97C-9E6C-814B-8BD7-5081BFBCE13B}" type="slidenum">
              <a:rPr lang="en-US" smtClean="0"/>
              <a:t>‹#›</a:t>
            </a:fld>
            <a:endParaRPr lang="en-US"/>
          </a:p>
        </p:txBody>
      </p:sp>
    </p:spTree>
    <p:extLst>
      <p:ext uri="{BB962C8B-B14F-4D97-AF65-F5344CB8AC3E}">
        <p14:creationId xmlns:p14="http://schemas.microsoft.com/office/powerpoint/2010/main" val="1951637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A29B28D-4E6A-8848-9812-0220EC156D0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7AE95FC-E25E-6748-8F5B-ACDAF0C8892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8B3E216-E00F-964B-A7E2-C8D21877D289}"/>
              </a:ext>
            </a:extLst>
          </p:cNvPr>
          <p:cNvSpPr>
            <a:spLocks noGrp="1"/>
          </p:cNvSpPr>
          <p:nvPr>
            <p:ph type="dt" sz="half" idx="10"/>
          </p:nvPr>
        </p:nvSpPr>
        <p:spPr/>
        <p:txBody>
          <a:bodyPr/>
          <a:lstStyle/>
          <a:p>
            <a:fld id="{1DE9BE66-F728-5846-838A-59858FEE9BC4}" type="datetimeFigureOut">
              <a:rPr lang="en-US" smtClean="0"/>
              <a:t>4/19/23</a:t>
            </a:fld>
            <a:endParaRPr lang="en-US"/>
          </a:p>
        </p:txBody>
      </p:sp>
      <p:sp>
        <p:nvSpPr>
          <p:cNvPr id="5" name="Footer Placeholder 4">
            <a:extLst>
              <a:ext uri="{FF2B5EF4-FFF2-40B4-BE49-F238E27FC236}">
                <a16:creationId xmlns:a16="http://schemas.microsoft.com/office/drawing/2014/main" id="{DD3DA1F3-22B1-AD40-80A5-524A2D6DB06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851A2A1-377B-F04D-A579-DF5A32F1F7EA}"/>
              </a:ext>
            </a:extLst>
          </p:cNvPr>
          <p:cNvSpPr>
            <a:spLocks noGrp="1"/>
          </p:cNvSpPr>
          <p:nvPr>
            <p:ph type="sldNum" sz="quarter" idx="12"/>
          </p:nvPr>
        </p:nvSpPr>
        <p:spPr/>
        <p:txBody>
          <a:bodyPr/>
          <a:lstStyle/>
          <a:p>
            <a:fld id="{B28BC97C-9E6C-814B-8BD7-5081BFBCE13B}" type="slidenum">
              <a:rPr lang="en-US" smtClean="0"/>
              <a:t>‹#›</a:t>
            </a:fld>
            <a:endParaRPr lang="en-US"/>
          </a:p>
        </p:txBody>
      </p:sp>
    </p:spTree>
    <p:extLst>
      <p:ext uri="{BB962C8B-B14F-4D97-AF65-F5344CB8AC3E}">
        <p14:creationId xmlns:p14="http://schemas.microsoft.com/office/powerpoint/2010/main" val="1784921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8C922-7BAA-9244-AA06-4FAEBCCE7F9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603EE-ED19-F342-9616-12FB5234B7E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A5CE3E3-37D7-8941-A5FD-44658FDB4437}"/>
              </a:ext>
            </a:extLst>
          </p:cNvPr>
          <p:cNvSpPr>
            <a:spLocks noGrp="1"/>
          </p:cNvSpPr>
          <p:nvPr>
            <p:ph type="dt" sz="half" idx="10"/>
          </p:nvPr>
        </p:nvSpPr>
        <p:spPr/>
        <p:txBody>
          <a:bodyPr/>
          <a:lstStyle/>
          <a:p>
            <a:fld id="{1DE9BE66-F728-5846-838A-59858FEE9BC4}" type="datetimeFigureOut">
              <a:rPr lang="en-US" smtClean="0"/>
              <a:t>4/19/23</a:t>
            </a:fld>
            <a:endParaRPr lang="en-US"/>
          </a:p>
        </p:txBody>
      </p:sp>
      <p:sp>
        <p:nvSpPr>
          <p:cNvPr id="5" name="Footer Placeholder 4">
            <a:extLst>
              <a:ext uri="{FF2B5EF4-FFF2-40B4-BE49-F238E27FC236}">
                <a16:creationId xmlns:a16="http://schemas.microsoft.com/office/drawing/2014/main" id="{1B0AF202-52E7-1B41-BEFD-25F1A65327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2AC75E-27B0-034A-8BFE-B063763612D2}"/>
              </a:ext>
            </a:extLst>
          </p:cNvPr>
          <p:cNvSpPr>
            <a:spLocks noGrp="1"/>
          </p:cNvSpPr>
          <p:nvPr>
            <p:ph type="sldNum" sz="quarter" idx="12"/>
          </p:nvPr>
        </p:nvSpPr>
        <p:spPr/>
        <p:txBody>
          <a:bodyPr/>
          <a:lstStyle/>
          <a:p>
            <a:fld id="{B28BC97C-9E6C-814B-8BD7-5081BFBCE13B}" type="slidenum">
              <a:rPr lang="en-US" smtClean="0"/>
              <a:t>‹#›</a:t>
            </a:fld>
            <a:endParaRPr lang="en-US"/>
          </a:p>
        </p:txBody>
      </p:sp>
    </p:spTree>
    <p:extLst>
      <p:ext uri="{BB962C8B-B14F-4D97-AF65-F5344CB8AC3E}">
        <p14:creationId xmlns:p14="http://schemas.microsoft.com/office/powerpoint/2010/main" val="21530547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CAA45-348B-0849-9411-9D98FDA8E43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A5C2838-E8EC-3F43-AB65-F1AAC5963D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EC7F552-C17C-F041-B4C4-64D3C1BDB954}"/>
              </a:ext>
            </a:extLst>
          </p:cNvPr>
          <p:cNvSpPr>
            <a:spLocks noGrp="1"/>
          </p:cNvSpPr>
          <p:nvPr>
            <p:ph type="dt" sz="half" idx="10"/>
          </p:nvPr>
        </p:nvSpPr>
        <p:spPr/>
        <p:txBody>
          <a:bodyPr/>
          <a:lstStyle/>
          <a:p>
            <a:fld id="{1DE9BE66-F728-5846-838A-59858FEE9BC4}" type="datetimeFigureOut">
              <a:rPr lang="en-US" smtClean="0"/>
              <a:t>4/19/23</a:t>
            </a:fld>
            <a:endParaRPr lang="en-US"/>
          </a:p>
        </p:txBody>
      </p:sp>
      <p:sp>
        <p:nvSpPr>
          <p:cNvPr id="5" name="Footer Placeholder 4">
            <a:extLst>
              <a:ext uri="{FF2B5EF4-FFF2-40B4-BE49-F238E27FC236}">
                <a16:creationId xmlns:a16="http://schemas.microsoft.com/office/drawing/2014/main" id="{224A8F70-8C70-4F46-9646-AD52FA85E64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7979A4-223D-EF42-8699-B50DD8BBAD48}"/>
              </a:ext>
            </a:extLst>
          </p:cNvPr>
          <p:cNvSpPr>
            <a:spLocks noGrp="1"/>
          </p:cNvSpPr>
          <p:nvPr>
            <p:ph type="sldNum" sz="quarter" idx="12"/>
          </p:nvPr>
        </p:nvSpPr>
        <p:spPr/>
        <p:txBody>
          <a:bodyPr/>
          <a:lstStyle/>
          <a:p>
            <a:fld id="{B28BC97C-9E6C-814B-8BD7-5081BFBCE13B}" type="slidenum">
              <a:rPr lang="en-US" smtClean="0"/>
              <a:t>‹#›</a:t>
            </a:fld>
            <a:endParaRPr lang="en-US"/>
          </a:p>
        </p:txBody>
      </p:sp>
    </p:spTree>
    <p:extLst>
      <p:ext uri="{BB962C8B-B14F-4D97-AF65-F5344CB8AC3E}">
        <p14:creationId xmlns:p14="http://schemas.microsoft.com/office/powerpoint/2010/main" val="486592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0CBFF-8774-E34D-BFD9-23F0B2F758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FF3F0E3-750F-9843-85C8-B2D57DC718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095014E-4C09-EB42-85CB-2432DD9B5EE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8F5DC9B-04E4-8540-A59E-5ADD0511E700}"/>
              </a:ext>
            </a:extLst>
          </p:cNvPr>
          <p:cNvSpPr>
            <a:spLocks noGrp="1"/>
          </p:cNvSpPr>
          <p:nvPr>
            <p:ph type="dt" sz="half" idx="10"/>
          </p:nvPr>
        </p:nvSpPr>
        <p:spPr/>
        <p:txBody>
          <a:bodyPr/>
          <a:lstStyle/>
          <a:p>
            <a:fld id="{1DE9BE66-F728-5846-838A-59858FEE9BC4}" type="datetimeFigureOut">
              <a:rPr lang="en-US" smtClean="0"/>
              <a:t>4/19/23</a:t>
            </a:fld>
            <a:endParaRPr lang="en-US"/>
          </a:p>
        </p:txBody>
      </p:sp>
      <p:sp>
        <p:nvSpPr>
          <p:cNvPr id="6" name="Footer Placeholder 5">
            <a:extLst>
              <a:ext uri="{FF2B5EF4-FFF2-40B4-BE49-F238E27FC236}">
                <a16:creationId xmlns:a16="http://schemas.microsoft.com/office/drawing/2014/main" id="{610A0662-4740-6743-9969-51EC8A6DFD8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B4EC19-B6DD-9441-A22A-3011E1CCA300}"/>
              </a:ext>
            </a:extLst>
          </p:cNvPr>
          <p:cNvSpPr>
            <a:spLocks noGrp="1"/>
          </p:cNvSpPr>
          <p:nvPr>
            <p:ph type="sldNum" sz="quarter" idx="12"/>
          </p:nvPr>
        </p:nvSpPr>
        <p:spPr/>
        <p:txBody>
          <a:bodyPr/>
          <a:lstStyle/>
          <a:p>
            <a:fld id="{B28BC97C-9E6C-814B-8BD7-5081BFBCE13B}" type="slidenum">
              <a:rPr lang="en-US" smtClean="0"/>
              <a:t>‹#›</a:t>
            </a:fld>
            <a:endParaRPr lang="en-US"/>
          </a:p>
        </p:txBody>
      </p:sp>
    </p:spTree>
    <p:extLst>
      <p:ext uri="{BB962C8B-B14F-4D97-AF65-F5344CB8AC3E}">
        <p14:creationId xmlns:p14="http://schemas.microsoft.com/office/powerpoint/2010/main" val="36136230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294FD-F229-5848-9BCD-C98F797409F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C77170E-B561-A845-A4C4-74F230CD542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B750947-5076-C241-A139-09E48E136EE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DA6FA14-7B90-A04B-8A5C-F034A5BD94D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F3D39D-0E26-D847-A714-B45AE391FC7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145D408-5471-3345-AB2D-422787EEC5C1}"/>
              </a:ext>
            </a:extLst>
          </p:cNvPr>
          <p:cNvSpPr>
            <a:spLocks noGrp="1"/>
          </p:cNvSpPr>
          <p:nvPr>
            <p:ph type="dt" sz="half" idx="10"/>
          </p:nvPr>
        </p:nvSpPr>
        <p:spPr/>
        <p:txBody>
          <a:bodyPr/>
          <a:lstStyle/>
          <a:p>
            <a:fld id="{1DE9BE66-F728-5846-838A-59858FEE9BC4}" type="datetimeFigureOut">
              <a:rPr lang="en-US" smtClean="0"/>
              <a:t>4/19/23</a:t>
            </a:fld>
            <a:endParaRPr lang="en-US"/>
          </a:p>
        </p:txBody>
      </p:sp>
      <p:sp>
        <p:nvSpPr>
          <p:cNvPr id="8" name="Footer Placeholder 7">
            <a:extLst>
              <a:ext uri="{FF2B5EF4-FFF2-40B4-BE49-F238E27FC236}">
                <a16:creationId xmlns:a16="http://schemas.microsoft.com/office/drawing/2014/main" id="{A78A9CCC-A204-6341-AB91-35897F9A69A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AA46F5C-1037-3C4F-9DA7-F23EFDC387E0}"/>
              </a:ext>
            </a:extLst>
          </p:cNvPr>
          <p:cNvSpPr>
            <a:spLocks noGrp="1"/>
          </p:cNvSpPr>
          <p:nvPr>
            <p:ph type="sldNum" sz="quarter" idx="12"/>
          </p:nvPr>
        </p:nvSpPr>
        <p:spPr/>
        <p:txBody>
          <a:bodyPr/>
          <a:lstStyle/>
          <a:p>
            <a:fld id="{B28BC97C-9E6C-814B-8BD7-5081BFBCE13B}" type="slidenum">
              <a:rPr lang="en-US" smtClean="0"/>
              <a:t>‹#›</a:t>
            </a:fld>
            <a:endParaRPr lang="en-US"/>
          </a:p>
        </p:txBody>
      </p:sp>
    </p:spTree>
    <p:extLst>
      <p:ext uri="{BB962C8B-B14F-4D97-AF65-F5344CB8AC3E}">
        <p14:creationId xmlns:p14="http://schemas.microsoft.com/office/powerpoint/2010/main" val="3303904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35BF-C097-814E-BF8E-3A9F3ABC512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6FC761F-43A8-A440-BEC7-8F55C8C8047B}"/>
              </a:ext>
            </a:extLst>
          </p:cNvPr>
          <p:cNvSpPr>
            <a:spLocks noGrp="1"/>
          </p:cNvSpPr>
          <p:nvPr>
            <p:ph type="dt" sz="half" idx="10"/>
          </p:nvPr>
        </p:nvSpPr>
        <p:spPr/>
        <p:txBody>
          <a:bodyPr/>
          <a:lstStyle/>
          <a:p>
            <a:fld id="{1DE9BE66-F728-5846-838A-59858FEE9BC4}" type="datetimeFigureOut">
              <a:rPr lang="en-US" smtClean="0"/>
              <a:t>4/19/23</a:t>
            </a:fld>
            <a:endParaRPr lang="en-US"/>
          </a:p>
        </p:txBody>
      </p:sp>
      <p:sp>
        <p:nvSpPr>
          <p:cNvPr id="4" name="Footer Placeholder 3">
            <a:extLst>
              <a:ext uri="{FF2B5EF4-FFF2-40B4-BE49-F238E27FC236}">
                <a16:creationId xmlns:a16="http://schemas.microsoft.com/office/drawing/2014/main" id="{670443F5-5C4A-464B-BC50-5504EBFD0B4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6F79CFE-BBA2-FC45-A1AD-7E94D85A9029}"/>
              </a:ext>
            </a:extLst>
          </p:cNvPr>
          <p:cNvSpPr>
            <a:spLocks noGrp="1"/>
          </p:cNvSpPr>
          <p:nvPr>
            <p:ph type="sldNum" sz="quarter" idx="12"/>
          </p:nvPr>
        </p:nvSpPr>
        <p:spPr/>
        <p:txBody>
          <a:bodyPr/>
          <a:lstStyle/>
          <a:p>
            <a:fld id="{B28BC97C-9E6C-814B-8BD7-5081BFBCE13B}" type="slidenum">
              <a:rPr lang="en-US" smtClean="0"/>
              <a:t>‹#›</a:t>
            </a:fld>
            <a:endParaRPr lang="en-US"/>
          </a:p>
        </p:txBody>
      </p:sp>
    </p:spTree>
    <p:extLst>
      <p:ext uri="{BB962C8B-B14F-4D97-AF65-F5344CB8AC3E}">
        <p14:creationId xmlns:p14="http://schemas.microsoft.com/office/powerpoint/2010/main" val="19564261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85110A8-FC7A-AE4E-BCF9-99239AA521C7}"/>
              </a:ext>
            </a:extLst>
          </p:cNvPr>
          <p:cNvSpPr>
            <a:spLocks noGrp="1"/>
          </p:cNvSpPr>
          <p:nvPr>
            <p:ph type="dt" sz="half" idx="10"/>
          </p:nvPr>
        </p:nvSpPr>
        <p:spPr/>
        <p:txBody>
          <a:bodyPr/>
          <a:lstStyle/>
          <a:p>
            <a:fld id="{1DE9BE66-F728-5846-838A-59858FEE9BC4}" type="datetimeFigureOut">
              <a:rPr lang="en-US" smtClean="0"/>
              <a:t>4/19/23</a:t>
            </a:fld>
            <a:endParaRPr lang="en-US"/>
          </a:p>
        </p:txBody>
      </p:sp>
      <p:sp>
        <p:nvSpPr>
          <p:cNvPr id="3" name="Footer Placeholder 2">
            <a:extLst>
              <a:ext uri="{FF2B5EF4-FFF2-40B4-BE49-F238E27FC236}">
                <a16:creationId xmlns:a16="http://schemas.microsoft.com/office/drawing/2014/main" id="{F11B1E3B-313E-F849-8FC2-F2C1868DCD9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C3F00B0-C5DF-0D4E-8441-07067BAC7F7B}"/>
              </a:ext>
            </a:extLst>
          </p:cNvPr>
          <p:cNvSpPr>
            <a:spLocks noGrp="1"/>
          </p:cNvSpPr>
          <p:nvPr>
            <p:ph type="sldNum" sz="quarter" idx="12"/>
          </p:nvPr>
        </p:nvSpPr>
        <p:spPr/>
        <p:txBody>
          <a:bodyPr/>
          <a:lstStyle/>
          <a:p>
            <a:fld id="{B28BC97C-9E6C-814B-8BD7-5081BFBCE13B}" type="slidenum">
              <a:rPr lang="en-US" smtClean="0"/>
              <a:t>‹#›</a:t>
            </a:fld>
            <a:endParaRPr lang="en-US"/>
          </a:p>
        </p:txBody>
      </p:sp>
    </p:spTree>
    <p:extLst>
      <p:ext uri="{BB962C8B-B14F-4D97-AF65-F5344CB8AC3E}">
        <p14:creationId xmlns:p14="http://schemas.microsoft.com/office/powerpoint/2010/main" val="14885059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44AC3F-DCA5-D546-8D3E-084A01B0A59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53BC7A5-5CDB-254D-95E6-AB047352941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76AAE33-B4E4-644B-B14F-07E4A14E2A7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8355B48-330E-DE40-B0D2-09D6F0101701}"/>
              </a:ext>
            </a:extLst>
          </p:cNvPr>
          <p:cNvSpPr>
            <a:spLocks noGrp="1"/>
          </p:cNvSpPr>
          <p:nvPr>
            <p:ph type="dt" sz="half" idx="10"/>
          </p:nvPr>
        </p:nvSpPr>
        <p:spPr/>
        <p:txBody>
          <a:bodyPr/>
          <a:lstStyle/>
          <a:p>
            <a:fld id="{1DE9BE66-F728-5846-838A-59858FEE9BC4}" type="datetimeFigureOut">
              <a:rPr lang="en-US" smtClean="0"/>
              <a:t>4/19/23</a:t>
            </a:fld>
            <a:endParaRPr lang="en-US"/>
          </a:p>
        </p:txBody>
      </p:sp>
      <p:sp>
        <p:nvSpPr>
          <p:cNvPr id="6" name="Footer Placeholder 5">
            <a:extLst>
              <a:ext uri="{FF2B5EF4-FFF2-40B4-BE49-F238E27FC236}">
                <a16:creationId xmlns:a16="http://schemas.microsoft.com/office/drawing/2014/main" id="{3BCB0616-9CB1-B643-A520-C2F28BC3C6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FC10A82-2168-874E-9549-EC152F72A4AF}"/>
              </a:ext>
            </a:extLst>
          </p:cNvPr>
          <p:cNvSpPr>
            <a:spLocks noGrp="1"/>
          </p:cNvSpPr>
          <p:nvPr>
            <p:ph type="sldNum" sz="quarter" idx="12"/>
          </p:nvPr>
        </p:nvSpPr>
        <p:spPr/>
        <p:txBody>
          <a:bodyPr/>
          <a:lstStyle/>
          <a:p>
            <a:fld id="{B28BC97C-9E6C-814B-8BD7-5081BFBCE13B}" type="slidenum">
              <a:rPr lang="en-US" smtClean="0"/>
              <a:t>‹#›</a:t>
            </a:fld>
            <a:endParaRPr lang="en-US"/>
          </a:p>
        </p:txBody>
      </p:sp>
    </p:spTree>
    <p:extLst>
      <p:ext uri="{BB962C8B-B14F-4D97-AF65-F5344CB8AC3E}">
        <p14:creationId xmlns:p14="http://schemas.microsoft.com/office/powerpoint/2010/main" val="41595620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5F219-7C1E-A04D-ABE5-2361FF88284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9AA6DEF-EAA4-B545-8252-788914EBC0F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DB1B0D4-CC0E-0F47-BD16-50333DB94A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CC7CDF-D9BB-3D42-B2D7-F4B9F6BF9C86}"/>
              </a:ext>
            </a:extLst>
          </p:cNvPr>
          <p:cNvSpPr>
            <a:spLocks noGrp="1"/>
          </p:cNvSpPr>
          <p:nvPr>
            <p:ph type="dt" sz="half" idx="10"/>
          </p:nvPr>
        </p:nvSpPr>
        <p:spPr/>
        <p:txBody>
          <a:bodyPr/>
          <a:lstStyle/>
          <a:p>
            <a:fld id="{1DE9BE66-F728-5846-838A-59858FEE9BC4}" type="datetimeFigureOut">
              <a:rPr lang="en-US" smtClean="0"/>
              <a:t>4/19/23</a:t>
            </a:fld>
            <a:endParaRPr lang="en-US"/>
          </a:p>
        </p:txBody>
      </p:sp>
      <p:sp>
        <p:nvSpPr>
          <p:cNvPr id="6" name="Footer Placeholder 5">
            <a:extLst>
              <a:ext uri="{FF2B5EF4-FFF2-40B4-BE49-F238E27FC236}">
                <a16:creationId xmlns:a16="http://schemas.microsoft.com/office/drawing/2014/main" id="{7C8883D8-054B-4E4A-BD97-10B9C8C8D47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3B3BB40-0619-244D-8112-777A5E2C1A21}"/>
              </a:ext>
            </a:extLst>
          </p:cNvPr>
          <p:cNvSpPr>
            <a:spLocks noGrp="1"/>
          </p:cNvSpPr>
          <p:nvPr>
            <p:ph type="sldNum" sz="quarter" idx="12"/>
          </p:nvPr>
        </p:nvSpPr>
        <p:spPr/>
        <p:txBody>
          <a:bodyPr/>
          <a:lstStyle/>
          <a:p>
            <a:fld id="{B28BC97C-9E6C-814B-8BD7-5081BFBCE13B}" type="slidenum">
              <a:rPr lang="en-US" smtClean="0"/>
              <a:t>‹#›</a:t>
            </a:fld>
            <a:endParaRPr lang="en-US"/>
          </a:p>
        </p:txBody>
      </p:sp>
    </p:spTree>
    <p:extLst>
      <p:ext uri="{BB962C8B-B14F-4D97-AF65-F5344CB8AC3E}">
        <p14:creationId xmlns:p14="http://schemas.microsoft.com/office/powerpoint/2010/main" val="33250672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0A5714B-F5F1-8041-A1E0-3E865E13D10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283506A-0EC8-734D-B61F-BDDC30C6618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0B411A-3ADA-5449-B7C9-655BAE70BE5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E9BE66-F728-5846-838A-59858FEE9BC4}" type="datetimeFigureOut">
              <a:rPr lang="en-US" smtClean="0"/>
              <a:t>4/19/23</a:t>
            </a:fld>
            <a:endParaRPr lang="en-US"/>
          </a:p>
        </p:txBody>
      </p:sp>
      <p:sp>
        <p:nvSpPr>
          <p:cNvPr id="5" name="Footer Placeholder 4">
            <a:extLst>
              <a:ext uri="{FF2B5EF4-FFF2-40B4-BE49-F238E27FC236}">
                <a16:creationId xmlns:a16="http://schemas.microsoft.com/office/drawing/2014/main" id="{0C2FB260-35B2-6C4E-BF4A-FAF94BF918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20BD163-732C-FD4C-9889-EB9F089CE3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8BC97C-9E6C-814B-8BD7-5081BFBCE13B}" type="slidenum">
              <a:rPr lang="en-US" smtClean="0"/>
              <a:t>‹#›</a:t>
            </a:fld>
            <a:endParaRPr lang="en-US"/>
          </a:p>
        </p:txBody>
      </p:sp>
    </p:spTree>
    <p:extLst>
      <p:ext uri="{BB962C8B-B14F-4D97-AF65-F5344CB8AC3E}">
        <p14:creationId xmlns:p14="http://schemas.microsoft.com/office/powerpoint/2010/main" val="1731670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C664D-8FEC-7943-89C6-3093BF9BAC80}"/>
              </a:ext>
            </a:extLst>
          </p:cNvPr>
          <p:cNvSpPr>
            <a:spLocks noGrp="1"/>
          </p:cNvSpPr>
          <p:nvPr>
            <p:ph type="ctrTitle"/>
          </p:nvPr>
        </p:nvSpPr>
        <p:spPr>
          <a:xfrm>
            <a:off x="-1004887" y="666750"/>
            <a:ext cx="9144000" cy="2387600"/>
          </a:xfrm>
        </p:spPr>
        <p:txBody>
          <a:bodyPr/>
          <a:lstStyle/>
          <a:p>
            <a:r>
              <a:rPr lang="en-US" b="1" dirty="0"/>
              <a:t>Gas Laws</a:t>
            </a:r>
          </a:p>
        </p:txBody>
      </p:sp>
      <p:sp>
        <p:nvSpPr>
          <p:cNvPr id="3" name="Subtitle 2">
            <a:extLst>
              <a:ext uri="{FF2B5EF4-FFF2-40B4-BE49-F238E27FC236}">
                <a16:creationId xmlns:a16="http://schemas.microsoft.com/office/drawing/2014/main" id="{DEE0ED66-05B9-5242-B074-D2EA71C3358B}"/>
              </a:ext>
            </a:extLst>
          </p:cNvPr>
          <p:cNvSpPr>
            <a:spLocks noGrp="1"/>
          </p:cNvSpPr>
          <p:nvPr>
            <p:ph type="subTitle" idx="1"/>
          </p:nvPr>
        </p:nvSpPr>
        <p:spPr>
          <a:xfrm>
            <a:off x="-1004887" y="3051175"/>
            <a:ext cx="9144000" cy="1655762"/>
          </a:xfrm>
        </p:spPr>
        <p:txBody>
          <a:bodyPr/>
          <a:lstStyle/>
          <a:p>
            <a:r>
              <a:rPr lang="en-US" dirty="0"/>
              <a:t>Pretty much what it sounds like</a:t>
            </a:r>
          </a:p>
        </p:txBody>
      </p:sp>
      <p:pic>
        <p:nvPicPr>
          <p:cNvPr id="1026" name="Picture 2" descr="Safe Practices of handling compressed gas cylinders | INDUSTRIAL HEALTH &amp;  SAFETY REVIEW | Fire Industry Magazine | Safety Magazine India | Security  Magazine India | Life Safety Magazine | Occupational Health Safety Magazine">
            <a:extLst>
              <a:ext uri="{FF2B5EF4-FFF2-40B4-BE49-F238E27FC236}">
                <a16:creationId xmlns:a16="http://schemas.microsoft.com/office/drawing/2014/main" id="{74B60D4A-A74F-E241-A89B-93E777514C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47000" y="985837"/>
            <a:ext cx="4445000" cy="37211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483551E-B4FF-5B41-887D-A47ED911162E}"/>
              </a:ext>
            </a:extLst>
          </p:cNvPr>
          <p:cNvSpPr txBox="1"/>
          <p:nvPr/>
        </p:nvSpPr>
        <p:spPr>
          <a:xfrm>
            <a:off x="8162131" y="4960938"/>
            <a:ext cx="3614738" cy="646331"/>
          </a:xfrm>
          <a:prstGeom prst="rect">
            <a:avLst/>
          </a:prstGeom>
          <a:noFill/>
        </p:spPr>
        <p:txBody>
          <a:bodyPr wrap="square" rtlCol="0">
            <a:spAutoFit/>
          </a:bodyPr>
          <a:lstStyle/>
          <a:p>
            <a:pPr algn="ctr"/>
            <a:r>
              <a:rPr lang="en-US" i="1" dirty="0"/>
              <a:t>In springtime, the gas cylinders are finally ready for harvesting.</a:t>
            </a:r>
          </a:p>
        </p:txBody>
      </p:sp>
    </p:spTree>
    <p:extLst>
      <p:ext uri="{BB962C8B-B14F-4D97-AF65-F5344CB8AC3E}">
        <p14:creationId xmlns:p14="http://schemas.microsoft.com/office/powerpoint/2010/main" val="41896790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CBFE3D-6EE7-1944-937D-115FE6815E26}"/>
              </a:ext>
            </a:extLst>
          </p:cNvPr>
          <p:cNvSpPr>
            <a:spLocks noGrp="1"/>
          </p:cNvSpPr>
          <p:nvPr>
            <p:ph type="title"/>
          </p:nvPr>
        </p:nvSpPr>
        <p:spPr/>
        <p:txBody>
          <a:bodyPr/>
          <a:lstStyle/>
          <a:p>
            <a:r>
              <a:rPr lang="en-US" b="1" dirty="0"/>
              <a:t>The Combined Gas Law</a:t>
            </a:r>
          </a:p>
        </p:txBody>
      </p:sp>
      <p:pic>
        <p:nvPicPr>
          <p:cNvPr id="7170" name="Picture 2" descr="Gas Laws">
            <a:extLst>
              <a:ext uri="{FF2B5EF4-FFF2-40B4-BE49-F238E27FC236}">
                <a16:creationId xmlns:a16="http://schemas.microsoft.com/office/drawing/2014/main" id="{178AD71F-5471-6F4B-BBA3-090653CC04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63401" y="1665109"/>
            <a:ext cx="2636139" cy="121011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26DB9C8-CFA6-4F45-8743-6B750F46A2C1}"/>
              </a:ext>
            </a:extLst>
          </p:cNvPr>
          <p:cNvSpPr txBox="1"/>
          <p:nvPr/>
        </p:nvSpPr>
        <p:spPr>
          <a:xfrm>
            <a:off x="1487423" y="3066612"/>
            <a:ext cx="8973312" cy="830997"/>
          </a:xfrm>
          <a:prstGeom prst="rect">
            <a:avLst/>
          </a:prstGeom>
          <a:noFill/>
        </p:spPr>
        <p:txBody>
          <a:bodyPr wrap="square" rtlCol="0">
            <a:spAutoFit/>
          </a:bodyPr>
          <a:lstStyle/>
          <a:p>
            <a:r>
              <a:rPr lang="en-US" sz="2400" dirty="0"/>
              <a:t>What it means:  The pressure, volume, and temperature of a gas are all related to each other by this expression.</a:t>
            </a:r>
          </a:p>
        </p:txBody>
      </p:sp>
      <p:sp>
        <p:nvSpPr>
          <p:cNvPr id="6" name="TextBox 5">
            <a:extLst>
              <a:ext uri="{FF2B5EF4-FFF2-40B4-BE49-F238E27FC236}">
                <a16:creationId xmlns:a16="http://schemas.microsoft.com/office/drawing/2014/main" id="{B45DCF1A-8F8C-084D-89A0-C4AA18F95C0D}"/>
              </a:ext>
            </a:extLst>
          </p:cNvPr>
          <p:cNvSpPr txBox="1"/>
          <p:nvPr/>
        </p:nvSpPr>
        <p:spPr>
          <a:xfrm>
            <a:off x="1487423" y="4260106"/>
            <a:ext cx="4194048"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t>P</a:t>
            </a:r>
            <a:r>
              <a:rPr lang="en-US" sz="2400" baseline="-25000" dirty="0"/>
              <a:t>1</a:t>
            </a:r>
            <a:r>
              <a:rPr lang="en-US" sz="2400" dirty="0"/>
              <a:t> = initial pressure of gas</a:t>
            </a:r>
          </a:p>
          <a:p>
            <a:pPr marL="285750" indent="-285750">
              <a:buFont typeface="Arial" panose="020B0604020202020204" pitchFamily="34" charset="0"/>
              <a:buChar char="•"/>
            </a:pPr>
            <a:r>
              <a:rPr lang="en-US" sz="2400" dirty="0"/>
              <a:t>V</a:t>
            </a:r>
            <a:r>
              <a:rPr lang="en-US" sz="2400" baseline="-25000" dirty="0"/>
              <a:t>1</a:t>
            </a:r>
            <a:r>
              <a:rPr lang="en-US" sz="2400" dirty="0"/>
              <a:t> = initial volume of gas</a:t>
            </a:r>
          </a:p>
          <a:p>
            <a:pPr marL="285750" indent="-285750">
              <a:buFont typeface="Arial" panose="020B0604020202020204" pitchFamily="34" charset="0"/>
              <a:buChar char="•"/>
            </a:pPr>
            <a:r>
              <a:rPr lang="en-US" sz="2400" dirty="0"/>
              <a:t>T</a:t>
            </a:r>
            <a:r>
              <a:rPr lang="en-US" sz="2400" baseline="-25000" dirty="0"/>
              <a:t>1</a:t>
            </a:r>
            <a:r>
              <a:rPr lang="en-US" sz="2400" dirty="0"/>
              <a:t> = initial temperature of gas </a:t>
            </a:r>
          </a:p>
        </p:txBody>
      </p:sp>
      <p:sp>
        <p:nvSpPr>
          <p:cNvPr id="8" name="TextBox 7">
            <a:extLst>
              <a:ext uri="{FF2B5EF4-FFF2-40B4-BE49-F238E27FC236}">
                <a16:creationId xmlns:a16="http://schemas.microsoft.com/office/drawing/2014/main" id="{26C84629-E58D-1348-8A28-80D532F42D2F}"/>
              </a:ext>
            </a:extLst>
          </p:cNvPr>
          <p:cNvSpPr txBox="1"/>
          <p:nvPr/>
        </p:nvSpPr>
        <p:spPr>
          <a:xfrm>
            <a:off x="6096000" y="3989761"/>
            <a:ext cx="4974336" cy="2308324"/>
          </a:xfrm>
          <a:prstGeom prst="rect">
            <a:avLst/>
          </a:prstGeom>
          <a:noFill/>
        </p:spPr>
        <p:txBody>
          <a:bodyPr wrap="square" rtlCol="0">
            <a:spAutoFit/>
          </a:bodyPr>
          <a:lstStyle/>
          <a:p>
            <a:pPr marL="342900" indent="-342900">
              <a:buFont typeface="Arial" panose="020B0604020202020204" pitchFamily="34" charset="0"/>
              <a:buChar char="•"/>
            </a:pPr>
            <a:r>
              <a:rPr lang="en-US" sz="2400" dirty="0"/>
              <a:t>P</a:t>
            </a:r>
            <a:r>
              <a:rPr lang="en-US" sz="2400" baseline="-25000" dirty="0"/>
              <a:t>2</a:t>
            </a:r>
            <a:r>
              <a:rPr lang="en-US" sz="2400" dirty="0"/>
              <a:t> = final pressure of gas once a change has been made</a:t>
            </a:r>
          </a:p>
          <a:p>
            <a:pPr marL="342900" indent="-342900">
              <a:buFont typeface="Arial" panose="020B0604020202020204" pitchFamily="34" charset="0"/>
              <a:buChar char="•"/>
            </a:pPr>
            <a:r>
              <a:rPr lang="en-US" sz="2400" dirty="0"/>
              <a:t>V</a:t>
            </a:r>
            <a:r>
              <a:rPr lang="en-US" sz="2400" baseline="-25000" dirty="0"/>
              <a:t>2</a:t>
            </a:r>
            <a:r>
              <a:rPr lang="en-US" sz="2400" dirty="0"/>
              <a:t> = final volume of gas once a change has been made</a:t>
            </a:r>
          </a:p>
          <a:p>
            <a:pPr marL="342900" indent="-342900">
              <a:buFont typeface="Arial" panose="020B0604020202020204" pitchFamily="34" charset="0"/>
              <a:buChar char="•"/>
            </a:pPr>
            <a:r>
              <a:rPr lang="en-US" sz="2400" dirty="0"/>
              <a:t>T</a:t>
            </a:r>
            <a:r>
              <a:rPr lang="en-US" sz="2400" baseline="-25000" dirty="0"/>
              <a:t>2</a:t>
            </a:r>
            <a:r>
              <a:rPr lang="en-US" sz="2400" dirty="0"/>
              <a:t> = final temperature of gas</a:t>
            </a:r>
          </a:p>
          <a:p>
            <a:r>
              <a:rPr lang="en-US" sz="2400" dirty="0"/>
              <a:t>     once a change has been made</a:t>
            </a:r>
          </a:p>
        </p:txBody>
      </p:sp>
      <p:pic>
        <p:nvPicPr>
          <p:cNvPr id="4098" name="Picture 2" descr="The Evolution of Combined Gas Law">
            <a:extLst>
              <a:ext uri="{FF2B5EF4-FFF2-40B4-BE49-F238E27FC236}">
                <a16:creationId xmlns:a16="http://schemas.microsoft.com/office/drawing/2014/main" id="{BE011E0D-BD79-A6D5-DD0C-9715831793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2017" y="97980"/>
            <a:ext cx="2779275" cy="200107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F746843F-C0E5-E307-F9F5-FC5DAAB1B9E6}"/>
              </a:ext>
            </a:extLst>
          </p:cNvPr>
          <p:cNvSpPr txBox="1"/>
          <p:nvPr/>
        </p:nvSpPr>
        <p:spPr>
          <a:xfrm>
            <a:off x="9362017" y="2099058"/>
            <a:ext cx="2779275" cy="584775"/>
          </a:xfrm>
          <a:prstGeom prst="rect">
            <a:avLst/>
          </a:prstGeom>
          <a:noFill/>
        </p:spPr>
        <p:txBody>
          <a:bodyPr wrap="square" rtlCol="0">
            <a:spAutoFit/>
          </a:bodyPr>
          <a:lstStyle/>
          <a:p>
            <a:pPr algn="ctr"/>
            <a:r>
              <a:rPr lang="en-US" sz="1600" i="1" dirty="0"/>
              <a:t>Extremely unhelpful image.  Forget I mentioned it.</a:t>
            </a:r>
          </a:p>
        </p:txBody>
      </p:sp>
      <p:sp>
        <p:nvSpPr>
          <p:cNvPr id="7" name="TextBox 6">
            <a:extLst>
              <a:ext uri="{FF2B5EF4-FFF2-40B4-BE49-F238E27FC236}">
                <a16:creationId xmlns:a16="http://schemas.microsoft.com/office/drawing/2014/main" id="{4C09BAED-27D1-DD8C-B04B-CD2A1C12ABA9}"/>
              </a:ext>
            </a:extLst>
          </p:cNvPr>
          <p:cNvSpPr txBox="1"/>
          <p:nvPr/>
        </p:nvSpPr>
        <p:spPr>
          <a:xfrm>
            <a:off x="2271147" y="5361267"/>
            <a:ext cx="3998977" cy="461665"/>
          </a:xfrm>
          <a:prstGeom prst="rect">
            <a:avLst/>
          </a:prstGeom>
          <a:noFill/>
        </p:spPr>
        <p:txBody>
          <a:bodyPr wrap="square" rtlCol="0">
            <a:spAutoFit/>
          </a:bodyPr>
          <a:lstStyle/>
          <a:p>
            <a:r>
              <a:rPr lang="en-US" sz="2400" dirty="0"/>
              <a:t>(in Kelvin, not degrees C)</a:t>
            </a:r>
          </a:p>
        </p:txBody>
      </p:sp>
      <p:sp>
        <p:nvSpPr>
          <p:cNvPr id="9" name="TextBox 8">
            <a:extLst>
              <a:ext uri="{FF2B5EF4-FFF2-40B4-BE49-F238E27FC236}">
                <a16:creationId xmlns:a16="http://schemas.microsoft.com/office/drawing/2014/main" id="{3F3D9925-1B2D-5CBE-4A99-1CE70175D9BF}"/>
              </a:ext>
            </a:extLst>
          </p:cNvPr>
          <p:cNvSpPr txBox="1"/>
          <p:nvPr/>
        </p:nvSpPr>
        <p:spPr>
          <a:xfrm>
            <a:off x="10048138" y="5460435"/>
            <a:ext cx="1407031" cy="461665"/>
          </a:xfrm>
          <a:prstGeom prst="rect">
            <a:avLst/>
          </a:prstGeom>
          <a:noFill/>
        </p:spPr>
        <p:txBody>
          <a:bodyPr wrap="square" rtlCol="0">
            <a:spAutoFit/>
          </a:bodyPr>
          <a:lstStyle/>
          <a:p>
            <a:r>
              <a:rPr lang="en-US" sz="2400" dirty="0"/>
              <a:t>(in K!)</a:t>
            </a:r>
          </a:p>
        </p:txBody>
      </p:sp>
    </p:spTree>
    <p:extLst>
      <p:ext uri="{BB962C8B-B14F-4D97-AF65-F5344CB8AC3E}">
        <p14:creationId xmlns:p14="http://schemas.microsoft.com/office/powerpoint/2010/main" val="126312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repeatCount="indefinite" fill="hold" nodeType="withEffect">
                                  <p:stCondLst>
                                    <p:cond delay="0"/>
                                  </p:stCondLst>
                                  <p:childTnLst>
                                    <p:animClr clrSpc="rgb" dir="cw">
                                      <p:cBhvr override="childStyle">
                                        <p:cTn id="6" dur="500" fill="hold"/>
                                        <p:tgtEl>
                                          <p:spTgt spid="7">
                                            <p:txEl>
                                              <p:pRg st="0" end="0"/>
                                            </p:txEl>
                                          </p:spTgt>
                                        </p:tgtEl>
                                        <p:attrNameLst>
                                          <p:attrName>style.color</p:attrName>
                                        </p:attrNameLst>
                                      </p:cBhvr>
                                      <p:to>
                                        <a:srgbClr val="FF0000"/>
                                      </p:to>
                                    </p:animClr>
                                  </p:childTnLst>
                                </p:cTn>
                              </p:par>
                              <p:par>
                                <p:cTn id="7" presetID="3" presetClass="emph" presetSubtype="2" repeatCount="indefinite" fill="hold" nodeType="withEffect">
                                  <p:stCondLst>
                                    <p:cond delay="0"/>
                                  </p:stCondLst>
                                  <p:childTnLst>
                                    <p:animClr clrSpc="rgb" dir="cw">
                                      <p:cBhvr override="childStyle">
                                        <p:cTn id="8" dur="1000" fill="hold"/>
                                        <p:tgtEl>
                                          <p:spTgt spid="9">
                                            <p:txEl>
                                              <p:pRg st="0" end="0"/>
                                            </p:txEl>
                                          </p:spTgt>
                                        </p:tgtEl>
                                        <p:attrNameLst>
                                          <p:attrName>style.color</p:attrName>
                                        </p:attrNameLst>
                                      </p:cBhvr>
                                      <p:to>
                                        <a:srgbClr val="F300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FED97-E809-6C4C-BA8A-530D3B57D5F4}"/>
              </a:ext>
            </a:extLst>
          </p:cNvPr>
          <p:cNvSpPr>
            <a:spLocks noGrp="1"/>
          </p:cNvSpPr>
          <p:nvPr>
            <p:ph type="title"/>
          </p:nvPr>
        </p:nvSpPr>
        <p:spPr/>
        <p:txBody>
          <a:bodyPr/>
          <a:lstStyle/>
          <a:p>
            <a:r>
              <a:rPr lang="en-US" b="1" dirty="0"/>
              <a:t>An example:</a:t>
            </a:r>
          </a:p>
        </p:txBody>
      </p:sp>
      <p:sp>
        <p:nvSpPr>
          <p:cNvPr id="4" name="TextBox 3">
            <a:extLst>
              <a:ext uri="{FF2B5EF4-FFF2-40B4-BE49-F238E27FC236}">
                <a16:creationId xmlns:a16="http://schemas.microsoft.com/office/drawing/2014/main" id="{A6A355F8-6A01-CA43-AD26-5F436689AF0B}"/>
              </a:ext>
            </a:extLst>
          </p:cNvPr>
          <p:cNvSpPr txBox="1"/>
          <p:nvPr/>
        </p:nvSpPr>
        <p:spPr>
          <a:xfrm>
            <a:off x="1316736" y="1536192"/>
            <a:ext cx="10216896" cy="1569660"/>
          </a:xfrm>
          <a:prstGeom prst="rect">
            <a:avLst/>
          </a:prstGeom>
          <a:noFill/>
        </p:spPr>
        <p:txBody>
          <a:bodyPr wrap="square" rtlCol="0">
            <a:spAutoFit/>
          </a:bodyPr>
          <a:lstStyle/>
          <a:p>
            <a:r>
              <a:rPr lang="en-US" sz="2400" b="1" dirty="0"/>
              <a:t>I’ve got a balloon full of oxygen.  If the initial pressure inside the balloon is 1.1 atm, the initial volume is 3.5 L, and the initial temperature is 290 K, what will the volume of the balloon be if I increase the pressure to 1.2 atm and the temperature to 311 K?</a:t>
            </a:r>
          </a:p>
        </p:txBody>
      </p:sp>
      <p:sp>
        <p:nvSpPr>
          <p:cNvPr id="5" name="TextBox 4">
            <a:extLst>
              <a:ext uri="{FF2B5EF4-FFF2-40B4-BE49-F238E27FC236}">
                <a16:creationId xmlns:a16="http://schemas.microsoft.com/office/drawing/2014/main" id="{99235CA4-CD22-784E-9F47-2E4D2EC7D2DD}"/>
              </a:ext>
            </a:extLst>
          </p:cNvPr>
          <p:cNvSpPr txBox="1"/>
          <p:nvPr/>
        </p:nvSpPr>
        <p:spPr>
          <a:xfrm>
            <a:off x="1603513" y="3267456"/>
            <a:ext cx="9930119" cy="3139321"/>
          </a:xfrm>
          <a:prstGeom prst="rect">
            <a:avLst/>
          </a:prstGeom>
          <a:noFill/>
        </p:spPr>
        <p:txBody>
          <a:bodyPr wrap="square" rtlCol="0">
            <a:spAutoFit/>
          </a:bodyPr>
          <a:lstStyle/>
          <a:p>
            <a:r>
              <a:rPr lang="en-US" sz="2200" dirty="0"/>
              <a:t>Answer (part 1):  Let’s figure out what our variables are</a:t>
            </a:r>
          </a:p>
          <a:p>
            <a:endParaRPr lang="en-US" sz="2200" dirty="0"/>
          </a:p>
          <a:p>
            <a:pPr marL="285750" indent="-285750">
              <a:buFont typeface="Arial" panose="020B0604020202020204" pitchFamily="34" charset="0"/>
              <a:buChar char="•"/>
            </a:pPr>
            <a:r>
              <a:rPr lang="en-US" sz="2200" dirty="0"/>
              <a:t>P</a:t>
            </a:r>
            <a:r>
              <a:rPr lang="en-US" sz="2200" baseline="-25000" dirty="0"/>
              <a:t>1</a:t>
            </a:r>
            <a:r>
              <a:rPr lang="en-US" sz="2200" dirty="0"/>
              <a:t> is 1.1 atm, because that was the initial pressure in the balloon</a:t>
            </a:r>
          </a:p>
          <a:p>
            <a:pPr marL="285750" indent="-285750">
              <a:buFont typeface="Arial" panose="020B0604020202020204" pitchFamily="34" charset="0"/>
              <a:buChar char="•"/>
            </a:pPr>
            <a:r>
              <a:rPr lang="en-US" sz="2200" dirty="0"/>
              <a:t>V</a:t>
            </a:r>
            <a:r>
              <a:rPr lang="en-US" sz="2200" baseline="-25000" dirty="0"/>
              <a:t>1</a:t>
            </a:r>
            <a:r>
              <a:rPr lang="en-US" sz="2200" dirty="0"/>
              <a:t> is 3.5 L, because that was the initial volume of the balloon</a:t>
            </a:r>
          </a:p>
          <a:p>
            <a:pPr marL="285750" indent="-285750">
              <a:buFont typeface="Arial" panose="020B0604020202020204" pitchFamily="34" charset="0"/>
              <a:buChar char="•"/>
            </a:pPr>
            <a:r>
              <a:rPr lang="en-US" sz="2200" dirty="0"/>
              <a:t>T</a:t>
            </a:r>
            <a:r>
              <a:rPr lang="en-US" sz="2200" baseline="-25000" dirty="0"/>
              <a:t>1</a:t>
            </a:r>
            <a:r>
              <a:rPr lang="en-US" sz="2200" dirty="0"/>
              <a:t> is 290 K, because that was the initial temperature of the balloon</a:t>
            </a:r>
          </a:p>
          <a:p>
            <a:endParaRPr lang="en-US" sz="2200" dirty="0"/>
          </a:p>
          <a:p>
            <a:pPr marL="285750" indent="-285750">
              <a:buFont typeface="Arial" panose="020B0604020202020204" pitchFamily="34" charset="0"/>
              <a:buChar char="•"/>
            </a:pPr>
            <a:r>
              <a:rPr lang="en-US" sz="2200" dirty="0"/>
              <a:t>P</a:t>
            </a:r>
            <a:r>
              <a:rPr lang="en-US" sz="2200" baseline="-25000" dirty="0"/>
              <a:t>2</a:t>
            </a:r>
            <a:r>
              <a:rPr lang="en-US" sz="2200" dirty="0"/>
              <a:t> is 1.2 atm, because that was the pressure of the balloon after the change</a:t>
            </a:r>
          </a:p>
          <a:p>
            <a:pPr marL="285750" indent="-285750">
              <a:buFont typeface="Arial" panose="020B0604020202020204" pitchFamily="34" charset="0"/>
              <a:buChar char="•"/>
            </a:pPr>
            <a:r>
              <a:rPr lang="en-US" sz="2200" dirty="0"/>
              <a:t>V</a:t>
            </a:r>
            <a:r>
              <a:rPr lang="en-US" sz="2200" baseline="-25000" dirty="0"/>
              <a:t>2</a:t>
            </a:r>
            <a:r>
              <a:rPr lang="en-US" sz="2200" dirty="0"/>
              <a:t> is unknown.  This is what we’re solving for</a:t>
            </a:r>
          </a:p>
          <a:p>
            <a:pPr marL="285750" indent="-285750">
              <a:buFont typeface="Arial" panose="020B0604020202020204" pitchFamily="34" charset="0"/>
              <a:buChar char="•"/>
            </a:pPr>
            <a:r>
              <a:rPr lang="en-US" sz="2200" dirty="0"/>
              <a:t>T</a:t>
            </a:r>
            <a:r>
              <a:rPr lang="en-US" sz="2200" baseline="-25000" dirty="0"/>
              <a:t>2</a:t>
            </a:r>
            <a:r>
              <a:rPr lang="en-US" sz="2200" dirty="0"/>
              <a:t> is 311 K, because that’s the pressure of the balloon after the change</a:t>
            </a:r>
          </a:p>
        </p:txBody>
      </p:sp>
    </p:spTree>
    <p:extLst>
      <p:ext uri="{BB962C8B-B14F-4D97-AF65-F5344CB8AC3E}">
        <p14:creationId xmlns:p14="http://schemas.microsoft.com/office/powerpoint/2010/main" val="9844778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ADF1E-572E-574F-B5AC-D53CEE1BBE03}"/>
              </a:ext>
            </a:extLst>
          </p:cNvPr>
          <p:cNvSpPr>
            <a:spLocks noGrp="1"/>
          </p:cNvSpPr>
          <p:nvPr>
            <p:ph type="title"/>
          </p:nvPr>
        </p:nvSpPr>
        <p:spPr/>
        <p:txBody>
          <a:bodyPr/>
          <a:lstStyle/>
          <a:p>
            <a:r>
              <a:rPr lang="en-US" dirty="0"/>
              <a:t>Now, let’s put these variables into the combined gas law</a:t>
            </a:r>
            <a:r>
              <a:rPr lang="en-US" dirty="0">
                <a:sym typeface="Wingdings" pitchFamily="2" charset="2"/>
              </a:rPr>
              <a:t>:</a:t>
            </a:r>
            <a:endParaRPr lang="en-US" dirty="0"/>
          </a:p>
        </p:txBody>
      </p:sp>
      <p:pic>
        <p:nvPicPr>
          <p:cNvPr id="4" name="Picture 2" descr="Gas Laws">
            <a:extLst>
              <a:ext uri="{FF2B5EF4-FFF2-40B4-BE49-F238E27FC236}">
                <a16:creationId xmlns:a16="http://schemas.microsoft.com/office/drawing/2014/main" id="{B5B448A3-743E-4E40-8E2E-5246804124A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0890" y="2079218"/>
            <a:ext cx="2636139" cy="121011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C342B89A-5ED6-8F4C-8CE1-2E7C112D9D14}"/>
              </a:ext>
            </a:extLst>
          </p:cNvPr>
          <p:cNvSpPr txBox="1"/>
          <p:nvPr/>
        </p:nvSpPr>
        <p:spPr>
          <a:xfrm>
            <a:off x="1261872" y="3429000"/>
            <a:ext cx="9668256" cy="2800767"/>
          </a:xfrm>
          <a:prstGeom prst="rect">
            <a:avLst/>
          </a:prstGeom>
          <a:noFill/>
        </p:spPr>
        <p:txBody>
          <a:bodyPr wrap="square" rtlCol="0">
            <a:spAutoFit/>
          </a:bodyPr>
          <a:lstStyle/>
          <a:p>
            <a:endParaRPr lang="en-US" sz="2200" dirty="0"/>
          </a:p>
          <a:p>
            <a:pPr marL="285750" indent="-285750">
              <a:buFont typeface="Arial" panose="020B0604020202020204" pitchFamily="34" charset="0"/>
              <a:buChar char="•"/>
            </a:pPr>
            <a:r>
              <a:rPr lang="en-US" sz="2200" dirty="0"/>
              <a:t>P</a:t>
            </a:r>
            <a:r>
              <a:rPr lang="en-US" sz="2200" baseline="-25000" dirty="0"/>
              <a:t>1</a:t>
            </a:r>
            <a:r>
              <a:rPr lang="en-US" sz="2200" dirty="0"/>
              <a:t> is 1.1 atm, because that was the initial pressure in the balloon</a:t>
            </a:r>
          </a:p>
          <a:p>
            <a:pPr marL="285750" indent="-285750">
              <a:buFont typeface="Arial" panose="020B0604020202020204" pitchFamily="34" charset="0"/>
              <a:buChar char="•"/>
            </a:pPr>
            <a:r>
              <a:rPr lang="en-US" sz="2200" dirty="0"/>
              <a:t>V</a:t>
            </a:r>
            <a:r>
              <a:rPr lang="en-US" sz="2200" baseline="-25000" dirty="0"/>
              <a:t>1</a:t>
            </a:r>
            <a:r>
              <a:rPr lang="en-US" sz="2200" dirty="0"/>
              <a:t> is 3.5 L, because that was the initial volume of the balloon</a:t>
            </a:r>
          </a:p>
          <a:p>
            <a:pPr marL="285750" indent="-285750">
              <a:buFont typeface="Arial" panose="020B0604020202020204" pitchFamily="34" charset="0"/>
              <a:buChar char="•"/>
            </a:pPr>
            <a:r>
              <a:rPr lang="en-US" sz="2200" dirty="0"/>
              <a:t>T</a:t>
            </a:r>
            <a:r>
              <a:rPr lang="en-US" sz="2200" baseline="-25000" dirty="0"/>
              <a:t>1</a:t>
            </a:r>
            <a:r>
              <a:rPr lang="en-US" sz="2200" dirty="0"/>
              <a:t> is 290 K, because that was the initial temperature of the balloon</a:t>
            </a:r>
          </a:p>
          <a:p>
            <a:endParaRPr lang="en-US" sz="2200" dirty="0"/>
          </a:p>
          <a:p>
            <a:pPr marL="285750" indent="-285750">
              <a:buFont typeface="Arial" panose="020B0604020202020204" pitchFamily="34" charset="0"/>
              <a:buChar char="•"/>
            </a:pPr>
            <a:r>
              <a:rPr lang="en-US" sz="2200" dirty="0"/>
              <a:t>P</a:t>
            </a:r>
            <a:r>
              <a:rPr lang="en-US" sz="2200" baseline="-25000" dirty="0"/>
              <a:t>2</a:t>
            </a:r>
            <a:r>
              <a:rPr lang="en-US" sz="2200" dirty="0"/>
              <a:t> is 1.2 atm, because that was the pressure of the balloon after the change</a:t>
            </a:r>
          </a:p>
          <a:p>
            <a:pPr marL="285750" indent="-285750">
              <a:buFont typeface="Arial" panose="020B0604020202020204" pitchFamily="34" charset="0"/>
              <a:buChar char="•"/>
            </a:pPr>
            <a:r>
              <a:rPr lang="en-US" sz="2200" dirty="0"/>
              <a:t>V</a:t>
            </a:r>
            <a:r>
              <a:rPr lang="en-US" sz="2200" baseline="-25000" dirty="0"/>
              <a:t>2</a:t>
            </a:r>
            <a:r>
              <a:rPr lang="en-US" sz="2200" dirty="0"/>
              <a:t> is unknown.  This is what we’re solving for</a:t>
            </a:r>
          </a:p>
          <a:p>
            <a:pPr marL="285750" indent="-285750">
              <a:buFont typeface="Arial" panose="020B0604020202020204" pitchFamily="34" charset="0"/>
              <a:buChar char="•"/>
            </a:pPr>
            <a:r>
              <a:rPr lang="en-US" sz="2200" dirty="0"/>
              <a:t>T</a:t>
            </a:r>
            <a:r>
              <a:rPr lang="en-US" sz="2200" baseline="-25000" dirty="0"/>
              <a:t>2</a:t>
            </a:r>
            <a:r>
              <a:rPr lang="en-US" sz="2200" dirty="0"/>
              <a:t> is 311 K, because that’s the pressure of the balloon after the change</a:t>
            </a:r>
          </a:p>
        </p:txBody>
      </p:sp>
      <p:sp>
        <p:nvSpPr>
          <p:cNvPr id="7" name="Right Arrow 6">
            <a:extLst>
              <a:ext uri="{FF2B5EF4-FFF2-40B4-BE49-F238E27FC236}">
                <a16:creationId xmlns:a16="http://schemas.microsoft.com/office/drawing/2014/main" id="{65DB6A3E-A445-E340-97BD-DEAC3CCDE6AF}"/>
              </a:ext>
            </a:extLst>
          </p:cNvPr>
          <p:cNvSpPr/>
          <p:nvPr/>
        </p:nvSpPr>
        <p:spPr>
          <a:xfrm>
            <a:off x="4876800" y="2576070"/>
            <a:ext cx="792480" cy="2164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86A11F67-BE7B-A94B-8CC2-FEF508C89EC5}"/>
              </a:ext>
            </a:extLst>
          </p:cNvPr>
          <p:cNvSpPr txBox="1"/>
          <p:nvPr/>
        </p:nvSpPr>
        <p:spPr>
          <a:xfrm>
            <a:off x="6180541" y="2055183"/>
            <a:ext cx="5671930" cy="1282402"/>
          </a:xfrm>
          <a:prstGeom prst="rect">
            <a:avLst/>
          </a:prstGeom>
          <a:noFill/>
        </p:spPr>
        <p:txBody>
          <a:bodyPr wrap="square" rtlCol="0">
            <a:spAutoFit/>
          </a:bodyPr>
          <a:lstStyle/>
          <a:p>
            <a:r>
              <a:rPr lang="en-US" sz="2800" dirty="0"/>
              <a:t>(1.1 atm)(3.5 L)               (1.2 atm)V</a:t>
            </a:r>
            <a:r>
              <a:rPr lang="en-US" sz="2800" baseline="-25000" dirty="0"/>
              <a:t>2</a:t>
            </a:r>
          </a:p>
          <a:p>
            <a:r>
              <a:rPr lang="en-US" sz="2800" baseline="-25000" dirty="0"/>
              <a:t>                                                 </a:t>
            </a:r>
            <a:r>
              <a:rPr lang="en-US" sz="1400" baseline="-25000" dirty="0"/>
              <a:t> </a:t>
            </a:r>
            <a:endParaRPr lang="en-US" sz="2000" baseline="-25000" dirty="0"/>
          </a:p>
          <a:p>
            <a:r>
              <a:rPr lang="en-US" sz="2800" dirty="0"/>
              <a:t>        (290 K)                         (311 K)</a:t>
            </a:r>
          </a:p>
        </p:txBody>
      </p:sp>
      <p:cxnSp>
        <p:nvCxnSpPr>
          <p:cNvPr id="13" name="Straight Connector 12">
            <a:extLst>
              <a:ext uri="{FF2B5EF4-FFF2-40B4-BE49-F238E27FC236}">
                <a16:creationId xmlns:a16="http://schemas.microsoft.com/office/drawing/2014/main" id="{089A27B8-637C-3044-B7A4-88AD861B9A11}"/>
              </a:ext>
            </a:extLst>
          </p:cNvPr>
          <p:cNvCxnSpPr/>
          <p:nvPr/>
        </p:nvCxnSpPr>
        <p:spPr>
          <a:xfrm flipH="1">
            <a:off x="9805416" y="2661589"/>
            <a:ext cx="1548384" cy="0"/>
          </a:xfrm>
          <a:prstGeom prst="line">
            <a:avLst/>
          </a:prstGeom>
        </p:spPr>
        <p:style>
          <a:lnRef idx="1">
            <a:schemeClr val="dk1"/>
          </a:lnRef>
          <a:fillRef idx="0">
            <a:schemeClr val="dk1"/>
          </a:fillRef>
          <a:effectRef idx="0">
            <a:schemeClr val="dk1"/>
          </a:effectRef>
          <a:fontRef idx="minor">
            <a:schemeClr val="tx1"/>
          </a:fontRef>
        </p:style>
      </p:cxnSp>
      <p:cxnSp>
        <p:nvCxnSpPr>
          <p:cNvPr id="15" name="Straight Connector 14">
            <a:extLst>
              <a:ext uri="{FF2B5EF4-FFF2-40B4-BE49-F238E27FC236}">
                <a16:creationId xmlns:a16="http://schemas.microsoft.com/office/drawing/2014/main" id="{38FFFE54-027D-EE47-A9F3-966D79C5363E}"/>
              </a:ext>
            </a:extLst>
          </p:cNvPr>
          <p:cNvCxnSpPr/>
          <p:nvPr/>
        </p:nvCxnSpPr>
        <p:spPr>
          <a:xfrm flipH="1">
            <a:off x="6595872" y="2684273"/>
            <a:ext cx="1840992" cy="12111"/>
          </a:xfrm>
          <a:prstGeom prst="line">
            <a:avLst/>
          </a:prstGeom>
        </p:spPr>
        <p:style>
          <a:lnRef idx="1">
            <a:schemeClr val="dk1"/>
          </a:lnRef>
          <a:fillRef idx="0">
            <a:schemeClr val="dk1"/>
          </a:fillRef>
          <a:effectRef idx="0">
            <a:schemeClr val="dk1"/>
          </a:effectRef>
          <a:fontRef idx="minor">
            <a:schemeClr val="tx1"/>
          </a:fontRef>
        </p:style>
      </p:cxnSp>
      <p:sp>
        <p:nvSpPr>
          <p:cNvPr id="3" name="TextBox 2">
            <a:extLst>
              <a:ext uri="{FF2B5EF4-FFF2-40B4-BE49-F238E27FC236}">
                <a16:creationId xmlns:a16="http://schemas.microsoft.com/office/drawing/2014/main" id="{049242F7-5565-2B42-CD1F-E05734109686}"/>
              </a:ext>
            </a:extLst>
          </p:cNvPr>
          <p:cNvSpPr txBox="1"/>
          <p:nvPr/>
        </p:nvSpPr>
        <p:spPr>
          <a:xfrm>
            <a:off x="8896590" y="2361107"/>
            <a:ext cx="795130" cy="646331"/>
          </a:xfrm>
          <a:prstGeom prst="rect">
            <a:avLst/>
          </a:prstGeom>
          <a:noFill/>
        </p:spPr>
        <p:txBody>
          <a:bodyPr wrap="square" rtlCol="0">
            <a:spAutoFit/>
          </a:bodyPr>
          <a:lstStyle/>
          <a:p>
            <a:r>
              <a:rPr lang="en-US" sz="3600" dirty="0"/>
              <a:t>=</a:t>
            </a:r>
          </a:p>
        </p:txBody>
      </p:sp>
    </p:spTree>
    <p:extLst>
      <p:ext uri="{BB962C8B-B14F-4D97-AF65-F5344CB8AC3E}">
        <p14:creationId xmlns:p14="http://schemas.microsoft.com/office/powerpoint/2010/main" val="7106808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B9257F-9CA2-DD41-9F0A-A29FD61099AB}"/>
              </a:ext>
            </a:extLst>
          </p:cNvPr>
          <p:cNvSpPr>
            <a:spLocks noGrp="1"/>
          </p:cNvSpPr>
          <p:nvPr>
            <p:ph type="title"/>
          </p:nvPr>
        </p:nvSpPr>
        <p:spPr/>
        <p:txBody>
          <a:bodyPr/>
          <a:lstStyle/>
          <a:p>
            <a:r>
              <a:rPr lang="en-US" b="1" dirty="0"/>
              <a:t>Solving for V</a:t>
            </a:r>
            <a:r>
              <a:rPr lang="en-US" b="1" baseline="-25000" dirty="0"/>
              <a:t>2</a:t>
            </a:r>
            <a:r>
              <a:rPr lang="en-US" b="1" dirty="0"/>
              <a:t>, we find the final volume:</a:t>
            </a:r>
          </a:p>
        </p:txBody>
      </p:sp>
      <p:sp>
        <p:nvSpPr>
          <p:cNvPr id="4" name="TextBox 3">
            <a:extLst>
              <a:ext uri="{FF2B5EF4-FFF2-40B4-BE49-F238E27FC236}">
                <a16:creationId xmlns:a16="http://schemas.microsoft.com/office/drawing/2014/main" id="{33C95461-0515-ED42-AD8C-9F65C21D10A1}"/>
              </a:ext>
            </a:extLst>
          </p:cNvPr>
          <p:cNvSpPr txBox="1"/>
          <p:nvPr/>
        </p:nvSpPr>
        <p:spPr>
          <a:xfrm>
            <a:off x="4041648" y="1690688"/>
            <a:ext cx="4108704" cy="913070"/>
          </a:xfrm>
          <a:prstGeom prst="rect">
            <a:avLst/>
          </a:prstGeom>
          <a:noFill/>
        </p:spPr>
        <p:txBody>
          <a:bodyPr wrap="square" rtlCol="0">
            <a:spAutoFit/>
          </a:bodyPr>
          <a:lstStyle/>
          <a:p>
            <a:r>
              <a:rPr lang="en-US" sz="2000" dirty="0"/>
              <a:t>(1.1 atm)(3.5 L)               (1.2 atm)V</a:t>
            </a:r>
            <a:r>
              <a:rPr lang="en-US" sz="2000" baseline="-25000" dirty="0"/>
              <a:t>2</a:t>
            </a:r>
          </a:p>
          <a:p>
            <a:r>
              <a:rPr lang="en-US" sz="2000" baseline="-25000" dirty="0"/>
              <a:t>                                                  =</a:t>
            </a:r>
          </a:p>
          <a:p>
            <a:r>
              <a:rPr lang="en-US" sz="2000" dirty="0"/>
              <a:t>        (290 K)                         (311 K)</a:t>
            </a:r>
          </a:p>
        </p:txBody>
      </p:sp>
      <p:cxnSp>
        <p:nvCxnSpPr>
          <p:cNvPr id="5" name="Straight Connector 4">
            <a:extLst>
              <a:ext uri="{FF2B5EF4-FFF2-40B4-BE49-F238E27FC236}">
                <a16:creationId xmlns:a16="http://schemas.microsoft.com/office/drawing/2014/main" id="{D13ABAFB-F377-4D4B-98A3-65287793EEBE}"/>
              </a:ext>
            </a:extLst>
          </p:cNvPr>
          <p:cNvCxnSpPr/>
          <p:nvPr/>
        </p:nvCxnSpPr>
        <p:spPr>
          <a:xfrm flipH="1">
            <a:off x="6394704" y="2189403"/>
            <a:ext cx="1548384" cy="0"/>
          </a:xfrm>
          <a:prstGeom prst="line">
            <a:avLst/>
          </a:prstGeom>
        </p:spPr>
        <p:style>
          <a:lnRef idx="1">
            <a:schemeClr val="dk1"/>
          </a:lnRef>
          <a:fillRef idx="0">
            <a:schemeClr val="dk1"/>
          </a:fillRef>
          <a:effectRef idx="0">
            <a:schemeClr val="dk1"/>
          </a:effectRef>
          <a:fontRef idx="minor">
            <a:schemeClr val="tx1"/>
          </a:fontRef>
        </p:style>
      </p:cxnSp>
      <p:cxnSp>
        <p:nvCxnSpPr>
          <p:cNvPr id="6" name="Straight Connector 5">
            <a:extLst>
              <a:ext uri="{FF2B5EF4-FFF2-40B4-BE49-F238E27FC236}">
                <a16:creationId xmlns:a16="http://schemas.microsoft.com/office/drawing/2014/main" id="{15356BDD-DB1B-A840-9430-EA65B26202C9}"/>
              </a:ext>
            </a:extLst>
          </p:cNvPr>
          <p:cNvCxnSpPr/>
          <p:nvPr/>
        </p:nvCxnSpPr>
        <p:spPr>
          <a:xfrm flipH="1">
            <a:off x="3944112" y="2177292"/>
            <a:ext cx="1840992" cy="12111"/>
          </a:xfrm>
          <a:prstGeom prst="line">
            <a:avLst/>
          </a:prstGeom>
        </p:spPr>
        <p:style>
          <a:lnRef idx="1">
            <a:schemeClr val="dk1"/>
          </a:lnRef>
          <a:fillRef idx="0">
            <a:schemeClr val="dk1"/>
          </a:fillRef>
          <a:effectRef idx="0">
            <a:schemeClr val="dk1"/>
          </a:effectRef>
          <a:fontRef idx="minor">
            <a:schemeClr val="tx1"/>
          </a:fontRef>
        </p:style>
      </p:cxnSp>
      <p:sp>
        <p:nvSpPr>
          <p:cNvPr id="7" name="TextBox 6">
            <a:extLst>
              <a:ext uri="{FF2B5EF4-FFF2-40B4-BE49-F238E27FC236}">
                <a16:creationId xmlns:a16="http://schemas.microsoft.com/office/drawing/2014/main" id="{9EF51294-0440-CB43-AC6F-1223A0F240E6}"/>
              </a:ext>
            </a:extLst>
          </p:cNvPr>
          <p:cNvSpPr txBox="1"/>
          <p:nvPr/>
        </p:nvSpPr>
        <p:spPr>
          <a:xfrm>
            <a:off x="5376672" y="2554586"/>
            <a:ext cx="3450336" cy="461665"/>
          </a:xfrm>
          <a:prstGeom prst="rect">
            <a:avLst/>
          </a:prstGeom>
          <a:noFill/>
        </p:spPr>
        <p:txBody>
          <a:bodyPr wrap="square" rtlCol="0">
            <a:spAutoFit/>
          </a:bodyPr>
          <a:lstStyle/>
          <a:p>
            <a:r>
              <a:rPr lang="en-US" sz="2400" b="1" dirty="0"/>
              <a:t>V</a:t>
            </a:r>
            <a:r>
              <a:rPr lang="en-US" sz="2400" b="1" baseline="-25000" dirty="0"/>
              <a:t>2</a:t>
            </a:r>
            <a:r>
              <a:rPr lang="en-US" sz="2400" b="1" dirty="0"/>
              <a:t> = 3.4 L</a:t>
            </a:r>
          </a:p>
        </p:txBody>
      </p:sp>
      <p:pic>
        <p:nvPicPr>
          <p:cNvPr id="9218" name="Picture 2" descr="Balloons – RSVP Food &amp; Party Outlet">
            <a:extLst>
              <a:ext uri="{FF2B5EF4-FFF2-40B4-BE49-F238E27FC236}">
                <a16:creationId xmlns:a16="http://schemas.microsoft.com/office/drawing/2014/main" id="{1398F417-3627-0E41-B2AB-5658CB11A59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31392" y="2147223"/>
            <a:ext cx="21336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Balloons – RSVP Food &amp; Party Outlet">
            <a:extLst>
              <a:ext uri="{FF2B5EF4-FFF2-40B4-BE49-F238E27FC236}">
                <a16:creationId xmlns:a16="http://schemas.microsoft.com/office/drawing/2014/main" id="{ED699C69-DE9F-1F4D-902E-EB3718605E0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27008" y="2147223"/>
            <a:ext cx="21336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25,377 Happy Clown Stock Photos, Pictures &amp; Royalty-Free Images - iStock">
            <a:extLst>
              <a:ext uri="{FF2B5EF4-FFF2-40B4-BE49-F238E27FC236}">
                <a16:creationId xmlns:a16="http://schemas.microsoft.com/office/drawing/2014/main" id="{6755FDB0-3D5E-826A-D69E-C5BC98DD5A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6745" y="3208331"/>
            <a:ext cx="4558509" cy="303900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283C37A8-B245-BF04-FCE6-56BE93B4CDE1}"/>
              </a:ext>
            </a:extLst>
          </p:cNvPr>
          <p:cNvSpPr txBox="1"/>
          <p:nvPr/>
        </p:nvSpPr>
        <p:spPr>
          <a:xfrm>
            <a:off x="4020310" y="6247337"/>
            <a:ext cx="4108704" cy="584775"/>
          </a:xfrm>
          <a:prstGeom prst="rect">
            <a:avLst/>
          </a:prstGeom>
          <a:noFill/>
        </p:spPr>
        <p:txBody>
          <a:bodyPr wrap="square" rtlCol="0">
            <a:spAutoFit/>
          </a:bodyPr>
          <a:lstStyle/>
          <a:p>
            <a:pPr algn="ctr"/>
            <a:r>
              <a:rPr lang="en-US" sz="1600" i="1" dirty="0"/>
              <a:t>To get business, this clown’s business card specifically mentions that he’s not a serial killer.</a:t>
            </a:r>
          </a:p>
        </p:txBody>
      </p:sp>
    </p:spTree>
    <p:extLst>
      <p:ext uri="{BB962C8B-B14F-4D97-AF65-F5344CB8AC3E}">
        <p14:creationId xmlns:p14="http://schemas.microsoft.com/office/powerpoint/2010/main" val="4282467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D51B7-1D00-424F-A8DD-83CBB2C917FB}"/>
              </a:ext>
            </a:extLst>
          </p:cNvPr>
          <p:cNvSpPr>
            <a:spLocks noGrp="1"/>
          </p:cNvSpPr>
          <p:nvPr>
            <p:ph type="title"/>
          </p:nvPr>
        </p:nvSpPr>
        <p:spPr/>
        <p:txBody>
          <a:bodyPr/>
          <a:lstStyle/>
          <a:p>
            <a:r>
              <a:rPr lang="en-US" b="1" dirty="0"/>
              <a:t>What happens if we don’t change two of the variables?</a:t>
            </a:r>
          </a:p>
        </p:txBody>
      </p:sp>
      <p:sp>
        <p:nvSpPr>
          <p:cNvPr id="6" name="TextBox 5">
            <a:extLst>
              <a:ext uri="{FF2B5EF4-FFF2-40B4-BE49-F238E27FC236}">
                <a16:creationId xmlns:a16="http://schemas.microsoft.com/office/drawing/2014/main" id="{159F3A54-2C19-2E42-81E3-FF1025293F80}"/>
              </a:ext>
            </a:extLst>
          </p:cNvPr>
          <p:cNvSpPr txBox="1"/>
          <p:nvPr/>
        </p:nvSpPr>
        <p:spPr>
          <a:xfrm>
            <a:off x="1353312" y="1975104"/>
            <a:ext cx="10131552" cy="1815882"/>
          </a:xfrm>
          <a:prstGeom prst="rect">
            <a:avLst/>
          </a:prstGeom>
          <a:noFill/>
        </p:spPr>
        <p:txBody>
          <a:bodyPr wrap="square" rtlCol="0">
            <a:spAutoFit/>
          </a:bodyPr>
          <a:lstStyle/>
          <a:p>
            <a:r>
              <a:rPr lang="en-US" sz="2800" dirty="0"/>
              <a:t>For example, let’s solve this problem:</a:t>
            </a:r>
          </a:p>
          <a:p>
            <a:endParaRPr lang="en-US" sz="2800" dirty="0"/>
          </a:p>
          <a:p>
            <a:r>
              <a:rPr lang="en-US" sz="2800" dirty="0"/>
              <a:t>If I have 45 liters of a gas at a pressure of 1.0 atm, what will the volume of the gas be if I increase the pressure of the gas to 1.8 atm?</a:t>
            </a:r>
          </a:p>
        </p:txBody>
      </p:sp>
      <p:pic>
        <p:nvPicPr>
          <p:cNvPr id="7" name="Picture 2" descr="Gas Laws">
            <a:extLst>
              <a:ext uri="{FF2B5EF4-FFF2-40B4-BE49-F238E27FC236}">
                <a16:creationId xmlns:a16="http://schemas.microsoft.com/office/drawing/2014/main" id="{9BB8476B-D412-0F4E-9FA6-5B8AA98A09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2666" y="4346930"/>
            <a:ext cx="2636139" cy="1210113"/>
          </a:xfrm>
          <a:prstGeom prst="rect">
            <a:avLst/>
          </a:prstGeom>
          <a:noFill/>
          <a:extLst>
            <a:ext uri="{909E8E84-426E-40DD-AFC4-6F175D3DCCD1}">
              <a14:hiddenFill xmlns:a14="http://schemas.microsoft.com/office/drawing/2010/main">
                <a:solidFill>
                  <a:srgbClr val="FFFFFF"/>
                </a:solidFill>
              </a14:hiddenFill>
            </a:ext>
          </a:extLst>
        </p:spPr>
      </p:pic>
      <p:sp>
        <p:nvSpPr>
          <p:cNvPr id="8" name="Right Arrow 7">
            <a:extLst>
              <a:ext uri="{FF2B5EF4-FFF2-40B4-BE49-F238E27FC236}">
                <a16:creationId xmlns:a16="http://schemas.microsoft.com/office/drawing/2014/main" id="{24DB98C4-6603-CE44-9ED1-FBC9E81E9727}"/>
              </a:ext>
            </a:extLst>
          </p:cNvPr>
          <p:cNvSpPr/>
          <p:nvPr/>
        </p:nvSpPr>
        <p:spPr>
          <a:xfrm>
            <a:off x="4608576" y="4843782"/>
            <a:ext cx="792480" cy="2164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9BDF510-69FE-5C41-A60F-50D29E649C1F}"/>
              </a:ext>
            </a:extLst>
          </p:cNvPr>
          <p:cNvSpPr txBox="1"/>
          <p:nvPr/>
        </p:nvSpPr>
        <p:spPr>
          <a:xfrm>
            <a:off x="5676435" y="4315678"/>
            <a:ext cx="5448765" cy="1241365"/>
          </a:xfrm>
          <a:prstGeom prst="rect">
            <a:avLst/>
          </a:prstGeom>
          <a:noFill/>
        </p:spPr>
        <p:txBody>
          <a:bodyPr wrap="square" rtlCol="0">
            <a:spAutoFit/>
          </a:bodyPr>
          <a:lstStyle/>
          <a:p>
            <a:r>
              <a:rPr lang="en-US" sz="2800" dirty="0"/>
              <a:t>(1.0 atm)(45 L)               (1.8 atm)V</a:t>
            </a:r>
            <a:r>
              <a:rPr lang="en-US" sz="2800" baseline="-25000" dirty="0"/>
              <a:t>2</a:t>
            </a:r>
          </a:p>
          <a:p>
            <a:r>
              <a:rPr lang="en-US" sz="2800" baseline="-25000" dirty="0"/>
              <a:t>                                                  =</a:t>
            </a:r>
          </a:p>
          <a:p>
            <a:r>
              <a:rPr lang="en-US" sz="2800" dirty="0"/>
              <a:t>             T</a:t>
            </a:r>
            <a:r>
              <a:rPr lang="en-US" sz="2800" baseline="-25000" dirty="0"/>
              <a:t>1                                                </a:t>
            </a:r>
            <a:r>
              <a:rPr lang="en-US" sz="2800" dirty="0"/>
              <a:t>T</a:t>
            </a:r>
            <a:r>
              <a:rPr lang="en-US" sz="2800" baseline="-25000" dirty="0"/>
              <a:t>2</a:t>
            </a:r>
            <a:endParaRPr lang="en-US" sz="2800" dirty="0"/>
          </a:p>
        </p:txBody>
      </p:sp>
      <p:cxnSp>
        <p:nvCxnSpPr>
          <p:cNvPr id="10" name="Straight Connector 9">
            <a:extLst>
              <a:ext uri="{FF2B5EF4-FFF2-40B4-BE49-F238E27FC236}">
                <a16:creationId xmlns:a16="http://schemas.microsoft.com/office/drawing/2014/main" id="{0C588B7E-EB1B-0A4A-A71B-0BBFA4E24EF1}"/>
              </a:ext>
            </a:extLst>
          </p:cNvPr>
          <p:cNvCxnSpPr/>
          <p:nvPr/>
        </p:nvCxnSpPr>
        <p:spPr>
          <a:xfrm flipH="1">
            <a:off x="8778240" y="4964096"/>
            <a:ext cx="1548384" cy="0"/>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a:extLst>
              <a:ext uri="{FF2B5EF4-FFF2-40B4-BE49-F238E27FC236}">
                <a16:creationId xmlns:a16="http://schemas.microsoft.com/office/drawing/2014/main" id="{7245E4F0-579C-694F-A2D6-74D06BBC1E04}"/>
              </a:ext>
            </a:extLst>
          </p:cNvPr>
          <p:cNvCxnSpPr/>
          <p:nvPr/>
        </p:nvCxnSpPr>
        <p:spPr>
          <a:xfrm flipH="1">
            <a:off x="6327648" y="4951985"/>
            <a:ext cx="1840992" cy="12111"/>
          </a:xfrm>
          <a:prstGeom prst="line">
            <a:avLst/>
          </a:prstGeom>
        </p:spPr>
        <p:style>
          <a:lnRef idx="1">
            <a:schemeClr val="dk1"/>
          </a:lnRef>
          <a:fillRef idx="0">
            <a:schemeClr val="dk1"/>
          </a:fillRef>
          <a:effectRef idx="0">
            <a:schemeClr val="dk1"/>
          </a:effectRef>
          <a:fontRef idx="minor">
            <a:schemeClr val="tx1"/>
          </a:fontRef>
        </p:style>
      </p:cxnSp>
      <p:sp>
        <p:nvSpPr>
          <p:cNvPr id="12" name="TextBox 11">
            <a:extLst>
              <a:ext uri="{FF2B5EF4-FFF2-40B4-BE49-F238E27FC236}">
                <a16:creationId xmlns:a16="http://schemas.microsoft.com/office/drawing/2014/main" id="{060734A0-F19C-E349-944F-CE51EEDF757D}"/>
              </a:ext>
            </a:extLst>
          </p:cNvPr>
          <p:cNvSpPr txBox="1"/>
          <p:nvPr/>
        </p:nvSpPr>
        <p:spPr>
          <a:xfrm>
            <a:off x="6431280" y="5656621"/>
            <a:ext cx="4693920" cy="369332"/>
          </a:xfrm>
          <a:prstGeom prst="rect">
            <a:avLst/>
          </a:prstGeom>
          <a:noFill/>
        </p:spPr>
        <p:txBody>
          <a:bodyPr wrap="square" rtlCol="0">
            <a:spAutoFit/>
          </a:bodyPr>
          <a:lstStyle/>
          <a:p>
            <a:r>
              <a:rPr lang="en-US" b="1" u="sng" dirty="0">
                <a:solidFill>
                  <a:srgbClr val="FF0000"/>
                </a:solidFill>
              </a:rPr>
              <a:t>We’ve got three unknowns!  Uh oh!</a:t>
            </a:r>
          </a:p>
        </p:txBody>
      </p:sp>
    </p:spTree>
    <p:extLst>
      <p:ext uri="{BB962C8B-B14F-4D97-AF65-F5344CB8AC3E}">
        <p14:creationId xmlns:p14="http://schemas.microsoft.com/office/powerpoint/2010/main" val="5238591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6953AF-2F49-3446-8E77-E56D9D4B71EE}"/>
              </a:ext>
            </a:extLst>
          </p:cNvPr>
          <p:cNvSpPr>
            <a:spLocks noGrp="1"/>
          </p:cNvSpPr>
          <p:nvPr>
            <p:ph type="title"/>
          </p:nvPr>
        </p:nvSpPr>
        <p:spPr/>
        <p:txBody>
          <a:bodyPr/>
          <a:lstStyle/>
          <a:p>
            <a:r>
              <a:rPr lang="en-US" b="1" dirty="0"/>
              <a:t>Actually, it’s not a big deal</a:t>
            </a:r>
          </a:p>
        </p:txBody>
      </p:sp>
      <p:sp>
        <p:nvSpPr>
          <p:cNvPr id="4" name="TextBox 3">
            <a:extLst>
              <a:ext uri="{FF2B5EF4-FFF2-40B4-BE49-F238E27FC236}">
                <a16:creationId xmlns:a16="http://schemas.microsoft.com/office/drawing/2014/main" id="{63F4EE56-B75B-8446-85E5-60D3212916A9}"/>
              </a:ext>
            </a:extLst>
          </p:cNvPr>
          <p:cNvSpPr txBox="1"/>
          <p:nvPr/>
        </p:nvSpPr>
        <p:spPr>
          <a:xfrm>
            <a:off x="1292352" y="1585934"/>
            <a:ext cx="10061448" cy="830997"/>
          </a:xfrm>
          <a:prstGeom prst="rect">
            <a:avLst/>
          </a:prstGeom>
          <a:noFill/>
        </p:spPr>
        <p:txBody>
          <a:bodyPr wrap="square" rtlCol="0">
            <a:spAutoFit/>
          </a:bodyPr>
          <a:lstStyle/>
          <a:p>
            <a:r>
              <a:rPr lang="en-US" sz="2400" dirty="0"/>
              <a:t>If the same variable is unknown on both sides of the equation, we’ll just assume it remained the same and ignore it!</a:t>
            </a:r>
          </a:p>
        </p:txBody>
      </p:sp>
      <p:pic>
        <p:nvPicPr>
          <p:cNvPr id="5" name="Picture 2" descr="Gas Laws">
            <a:extLst>
              <a:ext uri="{FF2B5EF4-FFF2-40B4-BE49-F238E27FC236}">
                <a16:creationId xmlns:a16="http://schemas.microsoft.com/office/drawing/2014/main" id="{281FB8E5-EDA9-A144-A581-BB75E849EEE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6074" y="2897800"/>
            <a:ext cx="2636139" cy="1210113"/>
          </a:xfrm>
          <a:prstGeom prst="rect">
            <a:avLst/>
          </a:prstGeom>
          <a:noFill/>
          <a:extLst>
            <a:ext uri="{909E8E84-426E-40DD-AFC4-6F175D3DCCD1}">
              <a14:hiddenFill xmlns:a14="http://schemas.microsoft.com/office/drawing/2010/main">
                <a:solidFill>
                  <a:srgbClr val="FFFFFF"/>
                </a:solidFill>
              </a14:hiddenFill>
            </a:ext>
          </a:extLst>
        </p:spPr>
      </p:pic>
      <p:sp>
        <p:nvSpPr>
          <p:cNvPr id="6" name="Right Arrow 5">
            <a:extLst>
              <a:ext uri="{FF2B5EF4-FFF2-40B4-BE49-F238E27FC236}">
                <a16:creationId xmlns:a16="http://schemas.microsoft.com/office/drawing/2014/main" id="{EE845813-1B5F-4247-9C4E-3F682303F525}"/>
              </a:ext>
            </a:extLst>
          </p:cNvPr>
          <p:cNvSpPr/>
          <p:nvPr/>
        </p:nvSpPr>
        <p:spPr>
          <a:xfrm>
            <a:off x="3681984" y="3394652"/>
            <a:ext cx="792480" cy="2164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BA5B4DE2-3B14-AA42-9A2D-46446FD14B25}"/>
              </a:ext>
            </a:extLst>
          </p:cNvPr>
          <p:cNvSpPr txBox="1"/>
          <p:nvPr/>
        </p:nvSpPr>
        <p:spPr>
          <a:xfrm>
            <a:off x="5075583" y="3016251"/>
            <a:ext cx="4531713" cy="1077218"/>
          </a:xfrm>
          <a:prstGeom prst="rect">
            <a:avLst/>
          </a:prstGeom>
          <a:noFill/>
        </p:spPr>
        <p:txBody>
          <a:bodyPr wrap="square" rtlCol="0">
            <a:spAutoFit/>
          </a:bodyPr>
          <a:lstStyle/>
          <a:p>
            <a:r>
              <a:rPr lang="en-US" sz="2400" dirty="0"/>
              <a:t>(1.0 atm)(45 L)               (1.8 atm)V</a:t>
            </a:r>
            <a:r>
              <a:rPr lang="en-US" sz="2400" baseline="-25000" dirty="0"/>
              <a:t>2</a:t>
            </a:r>
          </a:p>
          <a:p>
            <a:r>
              <a:rPr lang="en-US" sz="2400" baseline="-25000" dirty="0"/>
              <a:t>                                                  =</a:t>
            </a:r>
          </a:p>
          <a:p>
            <a:r>
              <a:rPr lang="en-US" sz="2400" dirty="0"/>
              <a:t>             T</a:t>
            </a:r>
            <a:r>
              <a:rPr lang="en-US" sz="2400" baseline="-25000" dirty="0"/>
              <a:t>1                                                </a:t>
            </a:r>
            <a:r>
              <a:rPr lang="en-US" sz="2400" dirty="0"/>
              <a:t>T</a:t>
            </a:r>
            <a:r>
              <a:rPr lang="en-US" sz="2400" baseline="-25000" dirty="0"/>
              <a:t>2</a:t>
            </a:r>
            <a:endParaRPr lang="en-US" sz="2400" dirty="0"/>
          </a:p>
        </p:txBody>
      </p:sp>
      <p:cxnSp>
        <p:nvCxnSpPr>
          <p:cNvPr id="8" name="Straight Connector 7">
            <a:extLst>
              <a:ext uri="{FF2B5EF4-FFF2-40B4-BE49-F238E27FC236}">
                <a16:creationId xmlns:a16="http://schemas.microsoft.com/office/drawing/2014/main" id="{51E01088-B4CE-304C-9020-EFE592B2F603}"/>
              </a:ext>
            </a:extLst>
          </p:cNvPr>
          <p:cNvCxnSpPr/>
          <p:nvPr/>
        </p:nvCxnSpPr>
        <p:spPr>
          <a:xfrm flipH="1">
            <a:off x="7851648" y="3514966"/>
            <a:ext cx="1548384" cy="0"/>
          </a:xfrm>
          <a:prstGeom prst="line">
            <a:avLst/>
          </a:prstGeom>
        </p:spPr>
        <p:style>
          <a:lnRef idx="1">
            <a:schemeClr val="dk1"/>
          </a:lnRef>
          <a:fillRef idx="0">
            <a:schemeClr val="dk1"/>
          </a:fillRef>
          <a:effectRef idx="0">
            <a:schemeClr val="dk1"/>
          </a:effectRef>
          <a:fontRef idx="minor">
            <a:schemeClr val="tx1"/>
          </a:fontRef>
        </p:style>
      </p:cxnSp>
      <p:cxnSp>
        <p:nvCxnSpPr>
          <p:cNvPr id="9" name="Straight Connector 8">
            <a:extLst>
              <a:ext uri="{FF2B5EF4-FFF2-40B4-BE49-F238E27FC236}">
                <a16:creationId xmlns:a16="http://schemas.microsoft.com/office/drawing/2014/main" id="{147CD1A0-3A3D-484F-BEE1-5A982F5F6030}"/>
              </a:ext>
            </a:extLst>
          </p:cNvPr>
          <p:cNvCxnSpPr/>
          <p:nvPr/>
        </p:nvCxnSpPr>
        <p:spPr>
          <a:xfrm flipH="1">
            <a:off x="5401056" y="3502855"/>
            <a:ext cx="1840992" cy="12111"/>
          </a:xfrm>
          <a:prstGeom prst="line">
            <a:avLst/>
          </a:prstGeom>
        </p:spPr>
        <p:style>
          <a:lnRef idx="1">
            <a:schemeClr val="dk1"/>
          </a:lnRef>
          <a:fillRef idx="0">
            <a:schemeClr val="dk1"/>
          </a:fillRef>
          <a:effectRef idx="0">
            <a:schemeClr val="dk1"/>
          </a:effectRef>
          <a:fontRef idx="minor">
            <a:schemeClr val="tx1"/>
          </a:fontRef>
        </p:style>
      </p:cxnSp>
      <p:sp>
        <p:nvSpPr>
          <p:cNvPr id="12" name="Right Arrow 11">
            <a:extLst>
              <a:ext uri="{FF2B5EF4-FFF2-40B4-BE49-F238E27FC236}">
                <a16:creationId xmlns:a16="http://schemas.microsoft.com/office/drawing/2014/main" id="{3ED93BF8-3107-6342-9F94-1E9935EF6AB8}"/>
              </a:ext>
            </a:extLst>
          </p:cNvPr>
          <p:cNvSpPr/>
          <p:nvPr/>
        </p:nvSpPr>
        <p:spPr>
          <a:xfrm>
            <a:off x="3681984" y="4619272"/>
            <a:ext cx="792480" cy="2164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34BCD0BA-6D87-CA41-9CB3-B8BD42371950}"/>
              </a:ext>
            </a:extLst>
          </p:cNvPr>
          <p:cNvSpPr txBox="1"/>
          <p:nvPr/>
        </p:nvSpPr>
        <p:spPr>
          <a:xfrm>
            <a:off x="4982288" y="4440735"/>
            <a:ext cx="4718304" cy="666849"/>
          </a:xfrm>
          <a:prstGeom prst="rect">
            <a:avLst/>
          </a:prstGeom>
          <a:noFill/>
        </p:spPr>
        <p:txBody>
          <a:bodyPr wrap="square" rtlCol="0">
            <a:spAutoFit/>
          </a:bodyPr>
          <a:lstStyle/>
          <a:p>
            <a:r>
              <a:rPr lang="en-US" sz="2400" dirty="0"/>
              <a:t>(1.0 atm)(45 L)       =       (1.8 atm)V</a:t>
            </a:r>
            <a:r>
              <a:rPr lang="en-US" sz="2400" baseline="-25000" dirty="0"/>
              <a:t>2</a:t>
            </a:r>
          </a:p>
          <a:p>
            <a:r>
              <a:rPr lang="en-US" sz="2000" baseline="-25000" dirty="0"/>
              <a:t>                                   </a:t>
            </a:r>
          </a:p>
        </p:txBody>
      </p:sp>
      <p:sp>
        <p:nvSpPr>
          <p:cNvPr id="17" name="TextBox 16">
            <a:extLst>
              <a:ext uri="{FF2B5EF4-FFF2-40B4-BE49-F238E27FC236}">
                <a16:creationId xmlns:a16="http://schemas.microsoft.com/office/drawing/2014/main" id="{E8C6B9BD-426E-2146-AD1A-6FC2BEFA8288}"/>
              </a:ext>
            </a:extLst>
          </p:cNvPr>
          <p:cNvSpPr txBox="1"/>
          <p:nvPr/>
        </p:nvSpPr>
        <p:spPr>
          <a:xfrm>
            <a:off x="10215562" y="3359637"/>
            <a:ext cx="1744790" cy="1200329"/>
          </a:xfrm>
          <a:prstGeom prst="rect">
            <a:avLst/>
          </a:prstGeom>
          <a:noFill/>
        </p:spPr>
        <p:txBody>
          <a:bodyPr wrap="square" rtlCol="0">
            <a:spAutoFit/>
          </a:bodyPr>
          <a:lstStyle/>
          <a:p>
            <a:r>
              <a:rPr lang="en-US" dirty="0"/>
              <a:t>We got rid of T</a:t>
            </a:r>
            <a:r>
              <a:rPr lang="en-US" baseline="-25000" dirty="0"/>
              <a:t>1</a:t>
            </a:r>
            <a:r>
              <a:rPr lang="en-US" dirty="0"/>
              <a:t> and T</a:t>
            </a:r>
            <a:r>
              <a:rPr lang="en-US" baseline="-25000" dirty="0"/>
              <a:t>2</a:t>
            </a:r>
            <a:r>
              <a:rPr lang="en-US" dirty="0"/>
              <a:t> because they were both unknown.</a:t>
            </a:r>
          </a:p>
        </p:txBody>
      </p:sp>
      <p:sp>
        <p:nvSpPr>
          <p:cNvPr id="18" name="Curved Left Arrow 17">
            <a:extLst>
              <a:ext uri="{FF2B5EF4-FFF2-40B4-BE49-F238E27FC236}">
                <a16:creationId xmlns:a16="http://schemas.microsoft.com/office/drawing/2014/main" id="{11009D2F-50D6-6E44-B762-B217758E7829}"/>
              </a:ext>
            </a:extLst>
          </p:cNvPr>
          <p:cNvSpPr/>
          <p:nvPr/>
        </p:nvSpPr>
        <p:spPr>
          <a:xfrm>
            <a:off x="9607296" y="3514966"/>
            <a:ext cx="402336" cy="1288030"/>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9" name="TextBox 18">
            <a:extLst>
              <a:ext uri="{FF2B5EF4-FFF2-40B4-BE49-F238E27FC236}">
                <a16:creationId xmlns:a16="http://schemas.microsoft.com/office/drawing/2014/main" id="{120ACD44-26FD-AA4B-9C0F-312F44028B17}"/>
              </a:ext>
            </a:extLst>
          </p:cNvPr>
          <p:cNvSpPr txBox="1"/>
          <p:nvPr/>
        </p:nvSpPr>
        <p:spPr>
          <a:xfrm>
            <a:off x="3096768" y="5379490"/>
            <a:ext cx="5340096" cy="707886"/>
          </a:xfrm>
          <a:prstGeom prst="rect">
            <a:avLst/>
          </a:prstGeom>
          <a:noFill/>
        </p:spPr>
        <p:txBody>
          <a:bodyPr wrap="square" rtlCol="0">
            <a:spAutoFit/>
          </a:bodyPr>
          <a:lstStyle/>
          <a:p>
            <a:r>
              <a:rPr lang="en-US" sz="4000" b="1" dirty="0"/>
              <a:t>V</a:t>
            </a:r>
            <a:r>
              <a:rPr lang="en-US" sz="4000" b="1" baseline="-25000" dirty="0"/>
              <a:t>2</a:t>
            </a:r>
            <a:r>
              <a:rPr lang="en-US" sz="4000" b="1" dirty="0"/>
              <a:t> = 25 L</a:t>
            </a:r>
          </a:p>
        </p:txBody>
      </p:sp>
    </p:spTree>
    <p:extLst>
      <p:ext uri="{BB962C8B-B14F-4D97-AF65-F5344CB8AC3E}">
        <p14:creationId xmlns:p14="http://schemas.microsoft.com/office/powerpoint/2010/main" val="1959522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138CA6-C1D4-854C-A177-3490CBEE3DE2}"/>
              </a:ext>
            </a:extLst>
          </p:cNvPr>
          <p:cNvSpPr>
            <a:spLocks noGrp="1"/>
          </p:cNvSpPr>
          <p:nvPr>
            <p:ph type="title"/>
          </p:nvPr>
        </p:nvSpPr>
        <p:spPr/>
        <p:txBody>
          <a:bodyPr/>
          <a:lstStyle/>
          <a:p>
            <a:r>
              <a:rPr lang="en-US" b="1" dirty="0"/>
              <a:t>Leaving the combined gas law behind…</a:t>
            </a:r>
          </a:p>
        </p:txBody>
      </p:sp>
      <p:pic>
        <p:nvPicPr>
          <p:cNvPr id="4" name="Picture 2" descr="Gas Laws">
            <a:extLst>
              <a:ext uri="{FF2B5EF4-FFF2-40B4-BE49-F238E27FC236}">
                <a16:creationId xmlns:a16="http://schemas.microsoft.com/office/drawing/2014/main" id="{EA1C2D01-9192-F24B-8367-EB226D805D7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57906" y="5276570"/>
            <a:ext cx="1482825" cy="680687"/>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descr="Cowboy riding into sunset">
            <a:extLst>
              <a:ext uri="{FF2B5EF4-FFF2-40B4-BE49-F238E27FC236}">
                <a16:creationId xmlns:a16="http://schemas.microsoft.com/office/drawing/2014/main" id="{44D1480C-D1C9-0F43-A276-73A059865E6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7125" y="1500191"/>
            <a:ext cx="5189924" cy="38576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2528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91860-1C48-6E40-B6E9-00E69E633498}"/>
              </a:ext>
            </a:extLst>
          </p:cNvPr>
          <p:cNvSpPr>
            <a:spLocks noGrp="1"/>
          </p:cNvSpPr>
          <p:nvPr>
            <p:ph type="title"/>
          </p:nvPr>
        </p:nvSpPr>
        <p:spPr>
          <a:xfrm>
            <a:off x="1112520" y="1477645"/>
            <a:ext cx="10515600" cy="1325563"/>
          </a:xfrm>
        </p:spPr>
        <p:txBody>
          <a:bodyPr>
            <a:normAutofit fontScale="90000"/>
          </a:bodyPr>
          <a:lstStyle/>
          <a:p>
            <a:r>
              <a:rPr lang="en-US" dirty="0"/>
              <a:t>Let’s talk about what happens if we don’t change any variables at all.  What happens if we want to know the conditions of several moles of gas on their own?</a:t>
            </a:r>
          </a:p>
        </p:txBody>
      </p:sp>
      <p:pic>
        <p:nvPicPr>
          <p:cNvPr id="13314" name="Picture 2" descr="Burning Questions: 9 Mandarin Chinese Question Words You've Got to Know |  FluentU Mandarin Chinese">
            <a:extLst>
              <a:ext uri="{FF2B5EF4-FFF2-40B4-BE49-F238E27FC236}">
                <a16:creationId xmlns:a16="http://schemas.microsoft.com/office/drawing/2014/main" id="{6DF2187E-875C-4041-9418-D818BD5A28B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0289" y="2910840"/>
            <a:ext cx="4837112" cy="32262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29108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93A6F-1FA9-2D42-9959-70FC01B79327}"/>
              </a:ext>
            </a:extLst>
          </p:cNvPr>
          <p:cNvSpPr>
            <a:spLocks noGrp="1"/>
          </p:cNvSpPr>
          <p:nvPr>
            <p:ph type="title"/>
          </p:nvPr>
        </p:nvSpPr>
        <p:spPr/>
        <p:txBody>
          <a:bodyPr/>
          <a:lstStyle/>
          <a:p>
            <a:r>
              <a:rPr lang="en-US" b="1" dirty="0"/>
              <a:t>For this, we have the ideal gas law:</a:t>
            </a:r>
          </a:p>
        </p:txBody>
      </p:sp>
      <p:sp>
        <p:nvSpPr>
          <p:cNvPr id="4" name="TextBox 3">
            <a:extLst>
              <a:ext uri="{FF2B5EF4-FFF2-40B4-BE49-F238E27FC236}">
                <a16:creationId xmlns:a16="http://schemas.microsoft.com/office/drawing/2014/main" id="{5839A674-E9A5-B343-B692-82E41B1BAB0D}"/>
              </a:ext>
            </a:extLst>
          </p:cNvPr>
          <p:cNvSpPr txBox="1"/>
          <p:nvPr/>
        </p:nvSpPr>
        <p:spPr>
          <a:xfrm>
            <a:off x="3916680" y="1539240"/>
            <a:ext cx="7955280" cy="1107996"/>
          </a:xfrm>
          <a:prstGeom prst="rect">
            <a:avLst/>
          </a:prstGeom>
          <a:noFill/>
        </p:spPr>
        <p:txBody>
          <a:bodyPr wrap="square" rtlCol="0">
            <a:spAutoFit/>
          </a:bodyPr>
          <a:lstStyle/>
          <a:p>
            <a:r>
              <a:rPr lang="en-US" sz="6600" dirty="0"/>
              <a:t>PV = </a:t>
            </a:r>
            <a:r>
              <a:rPr lang="en-US" sz="6600" dirty="0" err="1"/>
              <a:t>nRT</a:t>
            </a:r>
            <a:endParaRPr lang="en-US" sz="6600" dirty="0"/>
          </a:p>
        </p:txBody>
      </p:sp>
      <p:sp>
        <p:nvSpPr>
          <p:cNvPr id="5" name="TextBox 4">
            <a:extLst>
              <a:ext uri="{FF2B5EF4-FFF2-40B4-BE49-F238E27FC236}">
                <a16:creationId xmlns:a16="http://schemas.microsoft.com/office/drawing/2014/main" id="{90BFF016-0D1E-EC4B-944A-286BEA395B4E}"/>
              </a:ext>
            </a:extLst>
          </p:cNvPr>
          <p:cNvSpPr txBox="1"/>
          <p:nvPr/>
        </p:nvSpPr>
        <p:spPr>
          <a:xfrm>
            <a:off x="1783081" y="2864803"/>
            <a:ext cx="7726679" cy="3108543"/>
          </a:xfrm>
          <a:prstGeom prst="rect">
            <a:avLst/>
          </a:prstGeom>
          <a:noFill/>
        </p:spPr>
        <p:txBody>
          <a:bodyPr wrap="square" rtlCol="0">
            <a:spAutoFit/>
          </a:bodyPr>
          <a:lstStyle/>
          <a:p>
            <a:r>
              <a:rPr lang="en-US" sz="2800" dirty="0"/>
              <a:t>P = pressure</a:t>
            </a:r>
          </a:p>
          <a:p>
            <a:r>
              <a:rPr lang="en-US" sz="2800" dirty="0"/>
              <a:t>V = volume (in liters)</a:t>
            </a:r>
          </a:p>
          <a:p>
            <a:r>
              <a:rPr lang="en-US" sz="2800" dirty="0"/>
              <a:t>n = number of moles of gas</a:t>
            </a:r>
          </a:p>
          <a:p>
            <a:r>
              <a:rPr lang="en-US" sz="2800" dirty="0"/>
              <a:t>R = ideal gas constant (which I’ll always give you)</a:t>
            </a:r>
          </a:p>
          <a:p>
            <a:pPr marL="742950" lvl="1" indent="-285750">
              <a:buFont typeface="Arial" panose="020B0604020202020204" pitchFamily="34" charset="0"/>
              <a:buChar char="•"/>
            </a:pPr>
            <a:r>
              <a:rPr lang="en-US" sz="2800" dirty="0"/>
              <a:t>If pressure is in kPa, it’s 8.314 L </a:t>
            </a:r>
            <a:r>
              <a:rPr lang="en-US" sz="2800" dirty="0" err="1"/>
              <a:t>Kpa</a:t>
            </a:r>
            <a:r>
              <a:rPr lang="en-US" sz="2800" dirty="0"/>
              <a:t>/mol K</a:t>
            </a:r>
          </a:p>
          <a:p>
            <a:pPr marL="742950" lvl="1" indent="-285750">
              <a:buFont typeface="Arial" panose="020B0604020202020204" pitchFamily="34" charset="0"/>
              <a:buChar char="•"/>
            </a:pPr>
            <a:r>
              <a:rPr lang="en-US" sz="2800" dirty="0"/>
              <a:t>If pressure is in atm, it’s 0.08206 L atm/mol K</a:t>
            </a:r>
          </a:p>
          <a:p>
            <a:r>
              <a:rPr lang="en-US" sz="2800" dirty="0"/>
              <a:t>T = temperature </a:t>
            </a:r>
          </a:p>
        </p:txBody>
      </p:sp>
      <p:sp>
        <p:nvSpPr>
          <p:cNvPr id="3" name="TextBox 2">
            <a:extLst>
              <a:ext uri="{FF2B5EF4-FFF2-40B4-BE49-F238E27FC236}">
                <a16:creationId xmlns:a16="http://schemas.microsoft.com/office/drawing/2014/main" id="{85A3E9D1-A16A-9677-8AF9-4EDF49890121}"/>
              </a:ext>
            </a:extLst>
          </p:cNvPr>
          <p:cNvSpPr txBox="1"/>
          <p:nvPr/>
        </p:nvSpPr>
        <p:spPr>
          <a:xfrm>
            <a:off x="4253948" y="5464649"/>
            <a:ext cx="3180522" cy="830997"/>
          </a:xfrm>
          <a:prstGeom prst="rect">
            <a:avLst/>
          </a:prstGeom>
          <a:noFill/>
        </p:spPr>
        <p:txBody>
          <a:bodyPr wrap="square" rtlCol="0">
            <a:spAutoFit/>
          </a:bodyPr>
          <a:lstStyle/>
          <a:p>
            <a:r>
              <a:rPr lang="en-US" sz="2400" dirty="0"/>
              <a:t>IN KELVIN</a:t>
            </a:r>
          </a:p>
          <a:p>
            <a:r>
              <a:rPr lang="en-US" sz="2400" dirty="0"/>
              <a:t>K = degrees C + 273</a:t>
            </a:r>
          </a:p>
        </p:txBody>
      </p:sp>
    </p:spTree>
    <p:extLst>
      <p:ext uri="{BB962C8B-B14F-4D97-AF65-F5344CB8AC3E}">
        <p14:creationId xmlns:p14="http://schemas.microsoft.com/office/powerpoint/2010/main" val="2302705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2" fill="hold" grpId="0" nodeType="withEffect">
                                  <p:stCondLst>
                                    <p:cond delay="0"/>
                                  </p:stCondLst>
                                  <p:childTnLst>
                                    <p:animClr clrSpc="rgb" dir="cw">
                                      <p:cBhvr override="childStyle">
                                        <p:cTn id="6" dur="2000" fill="hold"/>
                                        <p:tgtEl>
                                          <p:spTgt spid="3"/>
                                        </p:tgtEl>
                                        <p:attrNameLst>
                                          <p:attrName>style.color</p:attrName>
                                        </p:attrNameLst>
                                      </p:cBhvr>
                                      <p:to>
                                        <a:srgbClr val="F30000"/>
                                      </p:to>
                                    </p:animClr>
                                  </p:childTnLst>
                                </p:cTn>
                              </p:par>
                              <p:par>
                                <p:cTn id="7" presetID="10" presetClass="emph" presetSubtype="0" repeatCount="indefinite" fill="hold" nodeType="withEffect">
                                  <p:stCondLst>
                                    <p:cond delay="0"/>
                                  </p:stCondLst>
                                  <p:childTnLst>
                                    <p:anim calcmode="discrete" valueType="str">
                                      <p:cBhvr override="childStyle">
                                        <p:cTn id="8" dur="500" fill="hold"/>
                                        <p:tgtEl>
                                          <p:spTgt spid="3">
                                            <p:txEl>
                                              <p:pRg st="0" end="0"/>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par>
                                <p:cTn id="9" presetID="10" presetClass="emph" presetSubtype="0" repeatCount="indefinite" fill="hold" nodeType="withEffect">
                                  <p:stCondLst>
                                    <p:cond delay="0"/>
                                  </p:stCondLst>
                                  <p:childTnLst>
                                    <p:anim calcmode="discrete" valueType="str">
                                      <p:cBhvr override="childStyle">
                                        <p:cTn id="10" dur="500" fill="hold"/>
                                        <p:tgtEl>
                                          <p:spTgt spid="3">
                                            <p:txEl>
                                              <p:pRg st="1" end="1"/>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BF1630-A53B-7647-AF63-EC53A245F770}"/>
              </a:ext>
            </a:extLst>
          </p:cNvPr>
          <p:cNvSpPr>
            <a:spLocks noGrp="1"/>
          </p:cNvSpPr>
          <p:nvPr>
            <p:ph type="title"/>
          </p:nvPr>
        </p:nvSpPr>
        <p:spPr/>
        <p:txBody>
          <a:bodyPr/>
          <a:lstStyle/>
          <a:p>
            <a:r>
              <a:rPr lang="en-US" b="1" dirty="0"/>
              <a:t>A practice problem:</a:t>
            </a:r>
          </a:p>
        </p:txBody>
      </p:sp>
      <p:sp>
        <p:nvSpPr>
          <p:cNvPr id="4" name="TextBox 3">
            <a:extLst>
              <a:ext uri="{FF2B5EF4-FFF2-40B4-BE49-F238E27FC236}">
                <a16:creationId xmlns:a16="http://schemas.microsoft.com/office/drawing/2014/main" id="{B5F060F4-30F2-EE41-A5E9-9D41FF937E68}"/>
              </a:ext>
            </a:extLst>
          </p:cNvPr>
          <p:cNvSpPr txBox="1"/>
          <p:nvPr/>
        </p:nvSpPr>
        <p:spPr>
          <a:xfrm>
            <a:off x="1234440" y="1690688"/>
            <a:ext cx="9723120" cy="830997"/>
          </a:xfrm>
          <a:prstGeom prst="rect">
            <a:avLst/>
          </a:prstGeom>
          <a:noFill/>
        </p:spPr>
        <p:txBody>
          <a:bodyPr wrap="square" rtlCol="0">
            <a:spAutoFit/>
          </a:bodyPr>
          <a:lstStyle/>
          <a:p>
            <a:r>
              <a:rPr lang="en-US" sz="2400" dirty="0"/>
              <a:t>If I have 2.5 moles of oxygen at a temperature of 218 K and a pressure of 0.75 atm, what will the volume of the gas be?  R = 0.08206 </a:t>
            </a:r>
            <a:r>
              <a:rPr lang="en-US" sz="2400" dirty="0" err="1"/>
              <a:t>Latm</a:t>
            </a:r>
            <a:r>
              <a:rPr lang="en-US" sz="2400" dirty="0"/>
              <a:t>/</a:t>
            </a:r>
            <a:r>
              <a:rPr lang="en-US" sz="2400" dirty="0" err="1"/>
              <a:t>molK</a:t>
            </a:r>
            <a:endParaRPr lang="en-US" sz="2400" dirty="0"/>
          </a:p>
        </p:txBody>
      </p:sp>
      <p:sp>
        <p:nvSpPr>
          <p:cNvPr id="5" name="TextBox 4">
            <a:extLst>
              <a:ext uri="{FF2B5EF4-FFF2-40B4-BE49-F238E27FC236}">
                <a16:creationId xmlns:a16="http://schemas.microsoft.com/office/drawing/2014/main" id="{C7AB8300-30E5-D247-BF28-6CB954455BEF}"/>
              </a:ext>
            </a:extLst>
          </p:cNvPr>
          <p:cNvSpPr txBox="1"/>
          <p:nvPr/>
        </p:nvSpPr>
        <p:spPr>
          <a:xfrm>
            <a:off x="1836420" y="3056732"/>
            <a:ext cx="8519160" cy="2339102"/>
          </a:xfrm>
          <a:prstGeom prst="rect">
            <a:avLst/>
          </a:prstGeom>
          <a:noFill/>
        </p:spPr>
        <p:txBody>
          <a:bodyPr wrap="square" rtlCol="0">
            <a:spAutoFit/>
          </a:bodyPr>
          <a:lstStyle/>
          <a:p>
            <a:pPr algn="ctr"/>
            <a:r>
              <a:rPr lang="en-US" sz="3600" b="1" dirty="0"/>
              <a:t>PV = </a:t>
            </a:r>
            <a:r>
              <a:rPr lang="en-US" sz="3600" b="1" dirty="0" err="1"/>
              <a:t>nRT</a:t>
            </a:r>
            <a:endParaRPr lang="en-US" sz="3600" b="1" dirty="0"/>
          </a:p>
          <a:p>
            <a:pPr algn="ctr"/>
            <a:endParaRPr lang="en-US" sz="2800" dirty="0"/>
          </a:p>
          <a:p>
            <a:pPr algn="ctr"/>
            <a:r>
              <a:rPr lang="en-US" sz="2800" dirty="0"/>
              <a:t>(0.75 atm) V = (2.5 mol) (0.08206 </a:t>
            </a:r>
            <a:r>
              <a:rPr lang="en-US" sz="2800" dirty="0" err="1"/>
              <a:t>Latm</a:t>
            </a:r>
            <a:r>
              <a:rPr lang="en-US" sz="2800" dirty="0"/>
              <a:t>/</a:t>
            </a:r>
            <a:r>
              <a:rPr lang="en-US" sz="2800" dirty="0" err="1"/>
              <a:t>molK</a:t>
            </a:r>
            <a:r>
              <a:rPr lang="en-US" sz="2800" dirty="0"/>
              <a:t>)(218 K)</a:t>
            </a:r>
          </a:p>
          <a:p>
            <a:pPr algn="ctr"/>
            <a:endParaRPr lang="en-US" dirty="0"/>
          </a:p>
          <a:p>
            <a:pPr algn="ctr"/>
            <a:r>
              <a:rPr lang="en-US" sz="3600" b="1" dirty="0"/>
              <a:t>V = 59.6 L</a:t>
            </a:r>
          </a:p>
        </p:txBody>
      </p:sp>
    </p:spTree>
    <p:extLst>
      <p:ext uri="{BB962C8B-B14F-4D97-AF65-F5344CB8AC3E}">
        <p14:creationId xmlns:p14="http://schemas.microsoft.com/office/powerpoint/2010/main" val="3155855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8D198-6854-584A-BF3D-F81437758B03}"/>
              </a:ext>
            </a:extLst>
          </p:cNvPr>
          <p:cNvSpPr>
            <a:spLocks noGrp="1"/>
          </p:cNvSpPr>
          <p:nvPr>
            <p:ph type="title"/>
          </p:nvPr>
        </p:nvSpPr>
        <p:spPr/>
        <p:txBody>
          <a:bodyPr/>
          <a:lstStyle/>
          <a:p>
            <a:r>
              <a:rPr lang="en-US" b="1" dirty="0"/>
              <a:t>Why do gases behave the way they do?</a:t>
            </a:r>
          </a:p>
        </p:txBody>
      </p:sp>
      <p:sp>
        <p:nvSpPr>
          <p:cNvPr id="4" name="TextBox 3">
            <a:extLst>
              <a:ext uri="{FF2B5EF4-FFF2-40B4-BE49-F238E27FC236}">
                <a16:creationId xmlns:a16="http://schemas.microsoft.com/office/drawing/2014/main" id="{AF89E4CD-D791-694B-802C-26ADBFDB5034}"/>
              </a:ext>
            </a:extLst>
          </p:cNvPr>
          <p:cNvSpPr txBox="1"/>
          <p:nvPr/>
        </p:nvSpPr>
        <p:spPr>
          <a:xfrm>
            <a:off x="1404233" y="2243844"/>
            <a:ext cx="5486400" cy="3046988"/>
          </a:xfrm>
          <a:prstGeom prst="rect">
            <a:avLst/>
          </a:prstGeom>
          <a:noFill/>
        </p:spPr>
        <p:txBody>
          <a:bodyPr wrap="square" rtlCol="0">
            <a:spAutoFit/>
          </a:bodyPr>
          <a:lstStyle/>
          <a:p>
            <a:r>
              <a:rPr lang="en-US" sz="3200" dirty="0"/>
              <a:t>Because of the kinetic molecular theory.  We talked about this already.  If you’ve forgotten, go have a look at the PowerPoint I gave you a few days ago.</a:t>
            </a:r>
          </a:p>
        </p:txBody>
      </p:sp>
      <p:pic>
        <p:nvPicPr>
          <p:cNvPr id="2050" name="Picture 2" descr="KMT - Kinetic Molecular Theory">
            <a:extLst>
              <a:ext uri="{FF2B5EF4-FFF2-40B4-BE49-F238E27FC236}">
                <a16:creationId xmlns:a16="http://schemas.microsoft.com/office/drawing/2014/main" id="{60CB1A36-9EAA-C147-9D08-1646067BF3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4401" y="2243844"/>
            <a:ext cx="4449233" cy="167122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DE9691E-D231-8643-A3F7-6C2FA62E4DA5}"/>
              </a:ext>
            </a:extLst>
          </p:cNvPr>
          <p:cNvSpPr txBox="1"/>
          <p:nvPr/>
        </p:nvSpPr>
        <p:spPr>
          <a:xfrm>
            <a:off x="7360356" y="4279786"/>
            <a:ext cx="3766078" cy="646331"/>
          </a:xfrm>
          <a:prstGeom prst="rect">
            <a:avLst/>
          </a:prstGeom>
          <a:noFill/>
        </p:spPr>
        <p:txBody>
          <a:bodyPr wrap="square" rtlCol="0">
            <a:spAutoFit/>
          </a:bodyPr>
          <a:lstStyle/>
          <a:p>
            <a:r>
              <a:rPr lang="en-US" dirty="0"/>
              <a:t>This is not a particularly enlightening diagram.</a:t>
            </a:r>
          </a:p>
        </p:txBody>
      </p:sp>
    </p:spTree>
    <p:extLst>
      <p:ext uri="{BB962C8B-B14F-4D97-AF65-F5344CB8AC3E}">
        <p14:creationId xmlns:p14="http://schemas.microsoft.com/office/powerpoint/2010/main" val="36329839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7AF36-AE29-2BE3-EC7A-AE54D17C9ECB}"/>
              </a:ext>
            </a:extLst>
          </p:cNvPr>
          <p:cNvSpPr>
            <a:spLocks noGrp="1"/>
          </p:cNvSpPr>
          <p:nvPr>
            <p:ph type="title"/>
          </p:nvPr>
        </p:nvSpPr>
        <p:spPr>
          <a:xfrm>
            <a:off x="1315279" y="245855"/>
            <a:ext cx="10515600" cy="1325563"/>
          </a:xfrm>
        </p:spPr>
        <p:txBody>
          <a:bodyPr/>
          <a:lstStyle/>
          <a:p>
            <a:r>
              <a:rPr lang="en-US" b="1" dirty="0"/>
              <a:t>What if I don’t know what gas law to use?</a:t>
            </a:r>
          </a:p>
        </p:txBody>
      </p:sp>
      <p:sp>
        <p:nvSpPr>
          <p:cNvPr id="6" name="TextBox 5">
            <a:extLst>
              <a:ext uri="{FF2B5EF4-FFF2-40B4-BE49-F238E27FC236}">
                <a16:creationId xmlns:a16="http://schemas.microsoft.com/office/drawing/2014/main" id="{95FD86D2-610B-C4AF-4558-CA66890AE891}"/>
              </a:ext>
            </a:extLst>
          </p:cNvPr>
          <p:cNvSpPr txBox="1"/>
          <p:nvPr/>
        </p:nvSpPr>
        <p:spPr>
          <a:xfrm>
            <a:off x="770613" y="1684503"/>
            <a:ext cx="11138453" cy="2308324"/>
          </a:xfrm>
          <a:prstGeom prst="rect">
            <a:avLst/>
          </a:prstGeom>
          <a:noFill/>
        </p:spPr>
        <p:txBody>
          <a:bodyPr wrap="square" rtlCol="0">
            <a:spAutoFit/>
          </a:bodyPr>
          <a:lstStyle/>
          <a:p>
            <a:r>
              <a:rPr lang="en-US" sz="2400" u="sng" dirty="0"/>
              <a:t>Use the ideal gas law if:</a:t>
            </a:r>
          </a:p>
          <a:p>
            <a:pPr marL="342900" indent="-342900">
              <a:buFont typeface="Arial" panose="020B0604020202020204" pitchFamily="34" charset="0"/>
              <a:buChar char="•"/>
            </a:pPr>
            <a:r>
              <a:rPr lang="en-US" sz="2400" dirty="0"/>
              <a:t>The question mentions moles or grams</a:t>
            </a:r>
          </a:p>
          <a:p>
            <a:pPr marL="342900" indent="-342900">
              <a:buFont typeface="Arial" panose="020B0604020202020204" pitchFamily="34" charset="0"/>
              <a:buChar char="•"/>
            </a:pPr>
            <a:r>
              <a:rPr lang="en-US" sz="2400" dirty="0"/>
              <a:t>There is no implication that any of the variables have changed.</a:t>
            </a:r>
          </a:p>
          <a:p>
            <a:pPr marL="342900" indent="-342900">
              <a:buFont typeface="Arial" panose="020B0604020202020204" pitchFamily="34" charset="0"/>
              <a:buChar char="•"/>
            </a:pPr>
            <a:r>
              <a:rPr lang="en-US" sz="2400" dirty="0"/>
              <a:t>You are given the ideal gas constant to work with (R).</a:t>
            </a:r>
          </a:p>
          <a:p>
            <a:pPr marL="342900" indent="-342900">
              <a:buFont typeface="Arial" panose="020B0604020202020204" pitchFamily="34" charset="0"/>
              <a:buChar char="•"/>
            </a:pPr>
            <a:endParaRPr lang="en-US" sz="2400" dirty="0"/>
          </a:p>
          <a:p>
            <a:r>
              <a:rPr lang="en-US" sz="2400" dirty="0"/>
              <a:t>Otherwise, use the combined gas law!</a:t>
            </a:r>
          </a:p>
        </p:txBody>
      </p:sp>
      <p:pic>
        <p:nvPicPr>
          <p:cNvPr id="1026" name="Picture 2" descr="Best practices">
            <a:extLst>
              <a:ext uri="{FF2B5EF4-FFF2-40B4-BE49-F238E27FC236}">
                <a16:creationId xmlns:a16="http://schemas.microsoft.com/office/drawing/2014/main" id="{99FBB5FD-ED0A-F7F8-8E16-21951844E7D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9848" y="4105912"/>
            <a:ext cx="2191560" cy="2308324"/>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58F644A-8F5C-5DB0-687E-28CD35007769}"/>
              </a:ext>
            </a:extLst>
          </p:cNvPr>
          <p:cNvSpPr txBox="1"/>
          <p:nvPr/>
        </p:nvSpPr>
        <p:spPr>
          <a:xfrm>
            <a:off x="4521200" y="4257040"/>
            <a:ext cx="4348480" cy="1200329"/>
          </a:xfrm>
          <a:prstGeom prst="rect">
            <a:avLst/>
          </a:prstGeom>
          <a:noFill/>
        </p:spPr>
        <p:txBody>
          <a:bodyPr wrap="square" rtlCol="0">
            <a:spAutoFit/>
          </a:bodyPr>
          <a:lstStyle/>
          <a:p>
            <a:r>
              <a:rPr lang="en-US" i="1" u="sng" dirty="0"/>
              <a:t>Helpful hint guy says:</a:t>
            </a:r>
          </a:p>
          <a:p>
            <a:r>
              <a:rPr lang="en-US" i="1" dirty="0"/>
              <a:t>It’s also a dead giveaway if the problem is labeled as being either the ideal gas law or the combined gas law</a:t>
            </a:r>
          </a:p>
        </p:txBody>
      </p:sp>
    </p:spTree>
    <p:extLst>
      <p:ext uri="{BB962C8B-B14F-4D97-AF65-F5344CB8AC3E}">
        <p14:creationId xmlns:p14="http://schemas.microsoft.com/office/powerpoint/2010/main" val="23951109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55EE69-F4BC-F614-C4AD-2B36E53ED13F}"/>
              </a:ext>
            </a:extLst>
          </p:cNvPr>
          <p:cNvSpPr>
            <a:spLocks noGrp="1"/>
          </p:cNvSpPr>
          <p:nvPr>
            <p:ph type="title"/>
          </p:nvPr>
        </p:nvSpPr>
        <p:spPr/>
        <p:txBody>
          <a:bodyPr/>
          <a:lstStyle/>
          <a:p>
            <a:r>
              <a:rPr lang="en-US" b="1" dirty="0"/>
              <a:t>Examples:</a:t>
            </a:r>
          </a:p>
        </p:txBody>
      </p:sp>
      <p:sp>
        <p:nvSpPr>
          <p:cNvPr id="3" name="Content Placeholder 2">
            <a:extLst>
              <a:ext uri="{FF2B5EF4-FFF2-40B4-BE49-F238E27FC236}">
                <a16:creationId xmlns:a16="http://schemas.microsoft.com/office/drawing/2014/main" id="{701FB06C-453A-4A51-52F6-BD46269A0342}"/>
              </a:ext>
            </a:extLst>
          </p:cNvPr>
          <p:cNvSpPr>
            <a:spLocks noGrp="1"/>
          </p:cNvSpPr>
          <p:nvPr>
            <p:ph idx="1"/>
          </p:nvPr>
        </p:nvSpPr>
        <p:spPr/>
        <p:txBody>
          <a:bodyPr/>
          <a:lstStyle/>
          <a:p>
            <a:pPr marL="0" indent="0">
              <a:buNone/>
            </a:pPr>
            <a:r>
              <a:rPr lang="en-US" sz="2800" dirty="0"/>
              <a:t>1)  How many moles of gas are in a 12 L container at a temperature of 300 K and a pressure of 8.8 atm? R = 0.08206 </a:t>
            </a:r>
            <a:r>
              <a:rPr lang="en-US" sz="2800" dirty="0" err="1"/>
              <a:t>Latm</a:t>
            </a:r>
            <a:r>
              <a:rPr lang="en-US" sz="2800" dirty="0"/>
              <a:t>/</a:t>
            </a:r>
            <a:r>
              <a:rPr lang="en-US" sz="2800" dirty="0" err="1"/>
              <a:t>molK</a:t>
            </a:r>
            <a:endParaRPr lang="en-US" sz="2800" dirty="0"/>
          </a:p>
          <a:p>
            <a:pPr marL="0" indent="0">
              <a:buNone/>
            </a:pPr>
            <a:endParaRPr lang="en-US" dirty="0"/>
          </a:p>
          <a:p>
            <a:pPr marL="0" indent="0">
              <a:buNone/>
            </a:pPr>
            <a:r>
              <a:rPr lang="en-US" dirty="0"/>
              <a:t>2)  </a:t>
            </a:r>
            <a:r>
              <a:rPr lang="en-US" sz="2800" dirty="0"/>
              <a:t>I have a gas at a pressure of 4.5 atm and a temperature of 25 degrees C.  If I increase the temperature to 125 degrees C, what will the new pressure of the gas be?</a:t>
            </a:r>
          </a:p>
          <a:p>
            <a:endParaRPr lang="en-US" dirty="0"/>
          </a:p>
        </p:txBody>
      </p:sp>
    </p:spTree>
    <p:extLst>
      <p:ext uri="{BB962C8B-B14F-4D97-AF65-F5344CB8AC3E}">
        <p14:creationId xmlns:p14="http://schemas.microsoft.com/office/powerpoint/2010/main" val="12830453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500C10A-4C60-EEC6-47E4-EDDB41DACEA3}"/>
              </a:ext>
            </a:extLst>
          </p:cNvPr>
          <p:cNvSpPr>
            <a:spLocks noGrp="1"/>
          </p:cNvSpPr>
          <p:nvPr>
            <p:ph idx="1"/>
          </p:nvPr>
        </p:nvSpPr>
        <p:spPr>
          <a:xfrm>
            <a:off x="838200" y="579120"/>
            <a:ext cx="10515600" cy="5801360"/>
          </a:xfrm>
        </p:spPr>
        <p:txBody>
          <a:bodyPr>
            <a:normAutofit/>
          </a:bodyPr>
          <a:lstStyle/>
          <a:p>
            <a:pPr marL="0" indent="0">
              <a:buNone/>
            </a:pPr>
            <a:r>
              <a:rPr lang="en-US" sz="2000" b="1" u="sng" dirty="0"/>
              <a:t>Solving example 1:</a:t>
            </a:r>
          </a:p>
          <a:p>
            <a:pPr marL="0" indent="0">
              <a:buNone/>
            </a:pPr>
            <a:endParaRPr lang="en-US" sz="2000" b="1" u="sng" dirty="0"/>
          </a:p>
          <a:p>
            <a:pPr marL="457200" indent="-457200">
              <a:buAutoNum type="arabicParenR"/>
            </a:pPr>
            <a:r>
              <a:rPr lang="en-US" sz="2000" dirty="0"/>
              <a:t>How many moles of gas are in a 12 L container at a temperature of 300 K and a pressure of 8.8 atm? R = 0.08206 </a:t>
            </a:r>
            <a:r>
              <a:rPr lang="en-US" sz="2000" dirty="0" err="1"/>
              <a:t>Latm</a:t>
            </a:r>
            <a:r>
              <a:rPr lang="en-US" sz="2000" dirty="0"/>
              <a:t>/</a:t>
            </a:r>
            <a:r>
              <a:rPr lang="en-US" sz="2000" dirty="0" err="1"/>
              <a:t>molK</a:t>
            </a:r>
            <a:endParaRPr lang="en-US" sz="2000" dirty="0"/>
          </a:p>
          <a:p>
            <a:pPr marL="0" indent="0">
              <a:buNone/>
            </a:pPr>
            <a:endParaRPr lang="en-US" sz="2000" dirty="0"/>
          </a:p>
          <a:p>
            <a:pPr marL="457200" lvl="1" indent="0">
              <a:buNone/>
            </a:pPr>
            <a:r>
              <a:rPr lang="en-US" sz="2000" dirty="0"/>
              <a:t>Since you’re given R in this problem, you can assume it uses the ideal gas law.</a:t>
            </a:r>
          </a:p>
          <a:p>
            <a:pPr marL="457200" lvl="1" indent="0">
              <a:buNone/>
            </a:pPr>
            <a:r>
              <a:rPr lang="en-US" sz="2000" dirty="0"/>
              <a:t>Here are your variables:</a:t>
            </a:r>
          </a:p>
          <a:p>
            <a:pPr lvl="1"/>
            <a:r>
              <a:rPr lang="en-US" sz="2000" dirty="0"/>
              <a:t>P:  8.8 atm</a:t>
            </a:r>
          </a:p>
          <a:p>
            <a:pPr lvl="1"/>
            <a:r>
              <a:rPr lang="en-US" sz="2000" dirty="0"/>
              <a:t>V: 12 L</a:t>
            </a:r>
          </a:p>
          <a:p>
            <a:pPr lvl="1"/>
            <a:r>
              <a:rPr lang="en-US" sz="2000" dirty="0"/>
              <a:t>n:  This is what you’re trying to find</a:t>
            </a:r>
          </a:p>
          <a:p>
            <a:pPr lvl="1"/>
            <a:r>
              <a:rPr lang="en-US" sz="2000" dirty="0"/>
              <a:t>R: 0.08206 </a:t>
            </a:r>
            <a:r>
              <a:rPr lang="en-US" sz="2000" dirty="0" err="1"/>
              <a:t>Latm</a:t>
            </a:r>
            <a:r>
              <a:rPr lang="en-US" sz="2000" dirty="0"/>
              <a:t>/mol K</a:t>
            </a:r>
          </a:p>
          <a:p>
            <a:pPr lvl="1"/>
            <a:r>
              <a:rPr lang="en-US" sz="2000" dirty="0"/>
              <a:t>T = 300 K</a:t>
            </a:r>
          </a:p>
          <a:p>
            <a:endParaRPr lang="en-US" sz="400" dirty="0"/>
          </a:p>
          <a:p>
            <a:pPr marL="0" indent="0" algn="ctr">
              <a:buNone/>
            </a:pPr>
            <a:r>
              <a:rPr lang="en-US" sz="2200" dirty="0"/>
              <a:t>PV = </a:t>
            </a:r>
            <a:r>
              <a:rPr lang="en-US" sz="2200" dirty="0" err="1"/>
              <a:t>nRT</a:t>
            </a:r>
            <a:endParaRPr lang="en-US" sz="2200" dirty="0"/>
          </a:p>
          <a:p>
            <a:pPr marL="0" indent="0" algn="ctr">
              <a:buNone/>
            </a:pPr>
            <a:r>
              <a:rPr lang="en-US" sz="2200" dirty="0"/>
              <a:t>(8.8 atm)(12 L) = n (0.08206 </a:t>
            </a:r>
            <a:r>
              <a:rPr lang="en-US" sz="2200" dirty="0" err="1"/>
              <a:t>Latm</a:t>
            </a:r>
            <a:r>
              <a:rPr lang="en-US" sz="2200" dirty="0"/>
              <a:t>/mol K)(300 K)</a:t>
            </a:r>
          </a:p>
          <a:p>
            <a:pPr marL="0" indent="0" algn="ctr">
              <a:buNone/>
            </a:pPr>
            <a:r>
              <a:rPr lang="en-US" sz="2200" dirty="0"/>
              <a:t>n = 4.29 moles</a:t>
            </a:r>
          </a:p>
        </p:txBody>
      </p:sp>
    </p:spTree>
    <p:extLst>
      <p:ext uri="{BB962C8B-B14F-4D97-AF65-F5344CB8AC3E}">
        <p14:creationId xmlns:p14="http://schemas.microsoft.com/office/powerpoint/2010/main" val="29431128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EEF7798-374C-531C-6CC8-CEDB2A343175}"/>
              </a:ext>
            </a:extLst>
          </p:cNvPr>
          <p:cNvSpPr>
            <a:spLocks noGrp="1"/>
          </p:cNvSpPr>
          <p:nvPr>
            <p:ph idx="1"/>
          </p:nvPr>
        </p:nvSpPr>
        <p:spPr>
          <a:xfrm>
            <a:off x="838200" y="650240"/>
            <a:ext cx="10515600" cy="5526723"/>
          </a:xfrm>
        </p:spPr>
        <p:txBody>
          <a:bodyPr>
            <a:normAutofit fontScale="92500"/>
          </a:bodyPr>
          <a:lstStyle/>
          <a:p>
            <a:pPr marL="0" indent="0">
              <a:buNone/>
            </a:pPr>
            <a:r>
              <a:rPr lang="en-US" b="1" dirty="0"/>
              <a:t>Solving example 2:</a:t>
            </a:r>
          </a:p>
          <a:p>
            <a:pPr marL="0" indent="0">
              <a:buNone/>
            </a:pPr>
            <a:r>
              <a:rPr lang="en-US" sz="2800" dirty="0"/>
              <a:t>I have a gas at a pressure of 4.5 atm and a temperature of 25 degrees C.  If I increase the temperature to 125 degrees C, what will the new pressure of the gas be?</a:t>
            </a:r>
          </a:p>
          <a:p>
            <a:pPr marL="0" indent="0">
              <a:buNone/>
            </a:pPr>
            <a:endParaRPr lang="en-US" dirty="0"/>
          </a:p>
          <a:p>
            <a:pPr marL="0" indent="0">
              <a:buNone/>
            </a:pPr>
            <a:r>
              <a:rPr lang="en-US" sz="2800" dirty="0"/>
              <a:t>You’re not given R, so this is a combined gas law problem.  Your variables are:</a:t>
            </a:r>
          </a:p>
          <a:p>
            <a:pPr marL="0" indent="0">
              <a:buNone/>
            </a:pPr>
            <a:r>
              <a:rPr lang="en-US" sz="1800" dirty="0"/>
              <a:t>	P</a:t>
            </a:r>
            <a:r>
              <a:rPr lang="en-US" sz="1800" baseline="-25000" dirty="0"/>
              <a:t>1</a:t>
            </a:r>
            <a:r>
              <a:rPr lang="en-US" sz="1800" dirty="0"/>
              <a:t> = 4.5 atm		P</a:t>
            </a:r>
            <a:r>
              <a:rPr lang="en-US" sz="1800" baseline="-25000" dirty="0"/>
              <a:t>2</a:t>
            </a:r>
            <a:r>
              <a:rPr lang="en-US" sz="1800" dirty="0"/>
              <a:t> = unknown	</a:t>
            </a:r>
          </a:p>
          <a:p>
            <a:pPr marL="0" indent="0">
              <a:buNone/>
            </a:pPr>
            <a:r>
              <a:rPr lang="en-US" sz="1800" dirty="0"/>
              <a:t>	V</a:t>
            </a:r>
            <a:r>
              <a:rPr lang="en-US" sz="1800" baseline="-25000" dirty="0"/>
              <a:t>1</a:t>
            </a:r>
            <a:r>
              <a:rPr lang="en-US" sz="1800" dirty="0"/>
              <a:t> = unknown		V</a:t>
            </a:r>
            <a:r>
              <a:rPr lang="en-US" sz="1800" baseline="-25000" dirty="0"/>
              <a:t>2</a:t>
            </a:r>
            <a:r>
              <a:rPr lang="en-US" sz="1800" dirty="0"/>
              <a:t> = unknown</a:t>
            </a:r>
          </a:p>
          <a:p>
            <a:pPr marL="0" indent="0">
              <a:buNone/>
            </a:pPr>
            <a:r>
              <a:rPr lang="en-US" sz="1800" dirty="0"/>
              <a:t>	T</a:t>
            </a:r>
            <a:r>
              <a:rPr lang="en-US" sz="1800" baseline="-25000" dirty="0"/>
              <a:t>1</a:t>
            </a:r>
            <a:r>
              <a:rPr lang="en-US" sz="1800" dirty="0"/>
              <a:t> = 298 K (25+273!)		T</a:t>
            </a:r>
            <a:r>
              <a:rPr lang="en-US" sz="1800" baseline="-25000" dirty="0"/>
              <a:t>2</a:t>
            </a:r>
            <a:r>
              <a:rPr lang="en-US" sz="1800" dirty="0"/>
              <a:t> = 398 K (125 + 273!)</a:t>
            </a:r>
          </a:p>
          <a:p>
            <a:pPr marL="0" indent="0">
              <a:buNone/>
            </a:pPr>
            <a:endParaRPr lang="en-US" dirty="0"/>
          </a:p>
          <a:p>
            <a:pPr marL="0" indent="0">
              <a:buNone/>
            </a:pPr>
            <a:r>
              <a:rPr lang="en-US" dirty="0"/>
              <a:t>We have three variables, but since volume is unknown on both sides of the equation, we just leave it out of the combined gas law.  That leaves us only with P</a:t>
            </a:r>
            <a:r>
              <a:rPr lang="en-US" baseline="-25000" dirty="0"/>
              <a:t>2</a:t>
            </a:r>
            <a:r>
              <a:rPr lang="en-US" dirty="0"/>
              <a:t> to solve for.  Let’s see what this is on the next slide…</a:t>
            </a:r>
          </a:p>
        </p:txBody>
      </p:sp>
    </p:spTree>
    <p:extLst>
      <p:ext uri="{BB962C8B-B14F-4D97-AF65-F5344CB8AC3E}">
        <p14:creationId xmlns:p14="http://schemas.microsoft.com/office/powerpoint/2010/main" val="32368658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AC5B63-85C4-0D1B-8FC1-5B1434A8AA34}"/>
              </a:ext>
            </a:extLst>
          </p:cNvPr>
          <p:cNvSpPr>
            <a:spLocks noGrp="1"/>
          </p:cNvSpPr>
          <p:nvPr>
            <p:ph type="title"/>
          </p:nvPr>
        </p:nvSpPr>
        <p:spPr/>
        <p:txBody>
          <a:bodyPr/>
          <a:lstStyle/>
          <a:p>
            <a:r>
              <a:rPr lang="en-US" b="1" dirty="0"/>
              <a:t>Example 2 (continued)</a:t>
            </a:r>
          </a:p>
        </p:txBody>
      </p:sp>
      <p:pic>
        <p:nvPicPr>
          <p:cNvPr id="2052" name="Picture 4" descr="Gay Lussac's Law | ChemTalk">
            <a:extLst>
              <a:ext uri="{FF2B5EF4-FFF2-40B4-BE49-F238E27FC236}">
                <a16:creationId xmlns:a16="http://schemas.microsoft.com/office/drawing/2014/main" id="{6F237A2B-45C4-2CA4-8850-F9F0C16E0F9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43463" y="1752601"/>
            <a:ext cx="2021159" cy="1535454"/>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DF513F87-BF28-1DCC-518D-E332D1E59056}"/>
              </a:ext>
            </a:extLst>
          </p:cNvPr>
          <p:cNvSpPr txBox="1"/>
          <p:nvPr/>
        </p:nvSpPr>
        <p:spPr>
          <a:xfrm>
            <a:off x="4547606" y="3490913"/>
            <a:ext cx="4496381" cy="1200329"/>
          </a:xfrm>
          <a:prstGeom prst="rect">
            <a:avLst/>
          </a:prstGeom>
          <a:noFill/>
        </p:spPr>
        <p:txBody>
          <a:bodyPr wrap="square" rtlCol="0">
            <a:spAutoFit/>
          </a:bodyPr>
          <a:lstStyle/>
          <a:p>
            <a:r>
              <a:rPr lang="en-US" sz="2400" dirty="0"/>
              <a:t>4.5 atm	    x</a:t>
            </a:r>
          </a:p>
          <a:p>
            <a:endParaRPr lang="en-US" sz="2400" dirty="0"/>
          </a:p>
          <a:p>
            <a:r>
              <a:rPr lang="en-US" sz="2400" dirty="0"/>
              <a:t>  298 K	              398 K</a:t>
            </a:r>
          </a:p>
        </p:txBody>
      </p:sp>
      <p:sp>
        <p:nvSpPr>
          <p:cNvPr id="7" name="TextBox 6">
            <a:extLst>
              <a:ext uri="{FF2B5EF4-FFF2-40B4-BE49-F238E27FC236}">
                <a16:creationId xmlns:a16="http://schemas.microsoft.com/office/drawing/2014/main" id="{F6C8AA61-BD0B-05C6-2D3B-7482E5913406}"/>
              </a:ext>
            </a:extLst>
          </p:cNvPr>
          <p:cNvSpPr txBox="1"/>
          <p:nvPr/>
        </p:nvSpPr>
        <p:spPr>
          <a:xfrm>
            <a:off x="4843463" y="5026367"/>
            <a:ext cx="5329237" cy="584775"/>
          </a:xfrm>
          <a:prstGeom prst="rect">
            <a:avLst/>
          </a:prstGeom>
          <a:noFill/>
        </p:spPr>
        <p:txBody>
          <a:bodyPr wrap="square" rtlCol="0">
            <a:spAutoFit/>
          </a:bodyPr>
          <a:lstStyle/>
          <a:p>
            <a:r>
              <a:rPr lang="en-US" sz="3200" b="1" dirty="0"/>
              <a:t>x = 6.0 atm</a:t>
            </a:r>
          </a:p>
        </p:txBody>
      </p:sp>
      <p:cxnSp>
        <p:nvCxnSpPr>
          <p:cNvPr id="9" name="Straight Connector 8">
            <a:extLst>
              <a:ext uri="{FF2B5EF4-FFF2-40B4-BE49-F238E27FC236}">
                <a16:creationId xmlns:a16="http://schemas.microsoft.com/office/drawing/2014/main" id="{A9130160-92B2-1D29-E7E6-9E223B7F78E7}"/>
              </a:ext>
            </a:extLst>
          </p:cNvPr>
          <p:cNvCxnSpPr/>
          <p:nvPr/>
        </p:nvCxnSpPr>
        <p:spPr>
          <a:xfrm>
            <a:off x="6210008" y="4091077"/>
            <a:ext cx="1171575" cy="0"/>
          </a:xfrm>
          <a:prstGeom prst="line">
            <a:avLst/>
          </a:prstGeom>
        </p:spPr>
        <p:style>
          <a:lnRef idx="3">
            <a:schemeClr val="dk1"/>
          </a:lnRef>
          <a:fillRef idx="0">
            <a:schemeClr val="dk1"/>
          </a:fillRef>
          <a:effectRef idx="2">
            <a:schemeClr val="dk1"/>
          </a:effectRef>
          <a:fontRef idx="minor">
            <a:schemeClr val="tx1"/>
          </a:fontRef>
        </p:style>
      </p:cxnSp>
      <p:cxnSp>
        <p:nvCxnSpPr>
          <p:cNvPr id="10" name="Straight Connector 9">
            <a:extLst>
              <a:ext uri="{FF2B5EF4-FFF2-40B4-BE49-F238E27FC236}">
                <a16:creationId xmlns:a16="http://schemas.microsoft.com/office/drawing/2014/main" id="{F08B708F-9342-BF46-D2B3-33B4E00D0DDF}"/>
              </a:ext>
            </a:extLst>
          </p:cNvPr>
          <p:cNvCxnSpPr/>
          <p:nvPr/>
        </p:nvCxnSpPr>
        <p:spPr>
          <a:xfrm>
            <a:off x="4547606" y="4091077"/>
            <a:ext cx="1171575" cy="0"/>
          </a:xfrm>
          <a:prstGeom prst="line">
            <a:avLst/>
          </a:prstGeom>
        </p:spPr>
        <p:style>
          <a:lnRef idx="3">
            <a:schemeClr val="dk1"/>
          </a:lnRef>
          <a:fillRef idx="0">
            <a:schemeClr val="dk1"/>
          </a:fillRef>
          <a:effectRef idx="2">
            <a:schemeClr val="dk1"/>
          </a:effectRef>
          <a:fontRef idx="minor">
            <a:schemeClr val="tx1"/>
          </a:fontRef>
        </p:style>
      </p:cxnSp>
      <p:sp>
        <p:nvSpPr>
          <p:cNvPr id="11" name="TextBox 10">
            <a:extLst>
              <a:ext uri="{FF2B5EF4-FFF2-40B4-BE49-F238E27FC236}">
                <a16:creationId xmlns:a16="http://schemas.microsoft.com/office/drawing/2014/main" id="{F1BB1D53-EE24-B554-A9B0-53A381B13BD6}"/>
              </a:ext>
            </a:extLst>
          </p:cNvPr>
          <p:cNvSpPr txBox="1"/>
          <p:nvPr/>
        </p:nvSpPr>
        <p:spPr>
          <a:xfrm>
            <a:off x="5814576" y="3829467"/>
            <a:ext cx="1471613" cy="523220"/>
          </a:xfrm>
          <a:prstGeom prst="rect">
            <a:avLst/>
          </a:prstGeom>
          <a:noFill/>
        </p:spPr>
        <p:txBody>
          <a:bodyPr wrap="square" rtlCol="0">
            <a:spAutoFit/>
          </a:bodyPr>
          <a:lstStyle/>
          <a:p>
            <a:r>
              <a:rPr lang="en-US" sz="2800" dirty="0"/>
              <a:t>=</a:t>
            </a:r>
          </a:p>
        </p:txBody>
      </p:sp>
      <p:pic>
        <p:nvPicPr>
          <p:cNvPr id="2054" name="Picture 6" descr="antologia do esquecimento: THAT'S ALL FOLKS!">
            <a:extLst>
              <a:ext uri="{FF2B5EF4-FFF2-40B4-BE49-F238E27FC236}">
                <a16:creationId xmlns:a16="http://schemas.microsoft.com/office/drawing/2014/main" id="{76C346FA-CE59-FC26-74C1-4279CB9037F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82219" y="4894100"/>
            <a:ext cx="3045081" cy="17128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3985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F07F01-5DA4-0640-BBD2-0B07B3EE397A}"/>
              </a:ext>
            </a:extLst>
          </p:cNvPr>
          <p:cNvSpPr>
            <a:spLocks noGrp="1"/>
          </p:cNvSpPr>
          <p:nvPr>
            <p:ph type="title"/>
          </p:nvPr>
        </p:nvSpPr>
        <p:spPr/>
        <p:txBody>
          <a:bodyPr/>
          <a:lstStyle/>
          <a:p>
            <a:r>
              <a:rPr lang="en-US" b="1" dirty="0"/>
              <a:t>But how do gases behave?</a:t>
            </a:r>
          </a:p>
        </p:txBody>
      </p:sp>
      <p:sp>
        <p:nvSpPr>
          <p:cNvPr id="4" name="TextBox 3">
            <a:extLst>
              <a:ext uri="{FF2B5EF4-FFF2-40B4-BE49-F238E27FC236}">
                <a16:creationId xmlns:a16="http://schemas.microsoft.com/office/drawing/2014/main" id="{07053673-BBC4-E648-81D1-3F1EB92631A9}"/>
              </a:ext>
            </a:extLst>
          </p:cNvPr>
          <p:cNvSpPr txBox="1"/>
          <p:nvPr/>
        </p:nvSpPr>
        <p:spPr>
          <a:xfrm>
            <a:off x="980661" y="1905506"/>
            <a:ext cx="6501227" cy="3539430"/>
          </a:xfrm>
          <a:prstGeom prst="rect">
            <a:avLst/>
          </a:prstGeom>
          <a:noFill/>
        </p:spPr>
        <p:txBody>
          <a:bodyPr wrap="square" rtlCol="0">
            <a:spAutoFit/>
          </a:bodyPr>
          <a:lstStyle/>
          <a:p>
            <a:r>
              <a:rPr lang="en-US" sz="2800" dirty="0"/>
              <a:t>There are a number of gas laws that describe the behavior of gases.  These gas laws use the kinetic molecular theory of gases as the basis for understanding the specific behaviors of gases.  </a:t>
            </a:r>
          </a:p>
          <a:p>
            <a:endParaRPr lang="en-US" sz="2800" dirty="0"/>
          </a:p>
          <a:p>
            <a:r>
              <a:rPr lang="en-US" sz="2800" dirty="0"/>
              <a:t>Believe it or not, you probably already understand how gases behave.</a:t>
            </a:r>
          </a:p>
        </p:txBody>
      </p:sp>
      <p:pic>
        <p:nvPicPr>
          <p:cNvPr id="3074" name="Picture 2" descr="Ten Commandments | Description, History, Text, &amp; Facts | Britannica">
            <a:extLst>
              <a:ext uri="{FF2B5EF4-FFF2-40B4-BE49-F238E27FC236}">
                <a16:creationId xmlns:a16="http://schemas.microsoft.com/office/drawing/2014/main" id="{D424593B-FFF0-4B4F-B43B-2EE4A54337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58125" y="1690688"/>
            <a:ext cx="3962400" cy="29718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AE3746C-9A1F-CA41-ACAD-4FF008B776EB}"/>
              </a:ext>
            </a:extLst>
          </p:cNvPr>
          <p:cNvSpPr txBox="1"/>
          <p:nvPr/>
        </p:nvSpPr>
        <p:spPr>
          <a:xfrm>
            <a:off x="7943850" y="4800600"/>
            <a:ext cx="3857625" cy="923330"/>
          </a:xfrm>
          <a:prstGeom prst="rect">
            <a:avLst/>
          </a:prstGeom>
          <a:noFill/>
        </p:spPr>
        <p:txBody>
          <a:bodyPr wrap="square" rtlCol="0">
            <a:spAutoFit/>
          </a:bodyPr>
          <a:lstStyle/>
          <a:p>
            <a:r>
              <a:rPr lang="en-US" i="1" dirty="0"/>
              <a:t>These laws are more important, but less easily explained by the kinetic molecular theory of gases.</a:t>
            </a:r>
          </a:p>
        </p:txBody>
      </p:sp>
    </p:spTree>
    <p:extLst>
      <p:ext uri="{BB962C8B-B14F-4D97-AF65-F5344CB8AC3E}">
        <p14:creationId xmlns:p14="http://schemas.microsoft.com/office/powerpoint/2010/main" val="20222758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8EF479-265E-734B-87A0-62586F748285}"/>
              </a:ext>
            </a:extLst>
          </p:cNvPr>
          <p:cNvSpPr>
            <a:spLocks noGrp="1"/>
          </p:cNvSpPr>
          <p:nvPr>
            <p:ph type="title"/>
          </p:nvPr>
        </p:nvSpPr>
        <p:spPr>
          <a:xfrm>
            <a:off x="4965430" y="304803"/>
            <a:ext cx="6586491" cy="1610625"/>
          </a:xfrm>
        </p:spPr>
        <p:txBody>
          <a:bodyPr vert="horz" lIns="91440" tIns="45720" rIns="91440" bIns="45720" rtlCol="0" anchor="b">
            <a:normAutofit/>
          </a:bodyPr>
          <a:lstStyle/>
          <a:p>
            <a:r>
              <a:rPr lang="en-US" sz="3200" b="1" dirty="0"/>
              <a:t>Some gas laws describe how gases change when their conditions are manipulated:</a:t>
            </a:r>
          </a:p>
        </p:txBody>
      </p:sp>
      <p:sp>
        <p:nvSpPr>
          <p:cNvPr id="4" name="TextBox 3">
            <a:extLst>
              <a:ext uri="{FF2B5EF4-FFF2-40B4-BE49-F238E27FC236}">
                <a16:creationId xmlns:a16="http://schemas.microsoft.com/office/drawing/2014/main" id="{154A1FE3-945D-AC4B-80B3-3A65DCDD053B}"/>
              </a:ext>
            </a:extLst>
          </p:cNvPr>
          <p:cNvSpPr txBox="1"/>
          <p:nvPr/>
        </p:nvSpPr>
        <p:spPr>
          <a:xfrm>
            <a:off x="4965431" y="2438400"/>
            <a:ext cx="6586489" cy="3785419"/>
          </a:xfrm>
          <a:prstGeom prst="rect">
            <a:avLst/>
          </a:prstGeom>
        </p:spPr>
        <p:txBody>
          <a:bodyPr vert="horz" lIns="91440" tIns="45720" rIns="91440" bIns="45720" rtlCol="0">
            <a:normAutofit/>
          </a:bodyPr>
          <a:lstStyle/>
          <a:p>
            <a:pPr>
              <a:lnSpc>
                <a:spcPct val="90000"/>
              </a:lnSpc>
              <a:spcAft>
                <a:spcPts val="600"/>
              </a:spcAft>
            </a:pPr>
            <a:r>
              <a:rPr lang="en-US" sz="2800" dirty="0"/>
              <a:t>These gas laws describe what happens to the pressure, temperature, and/or volume of a gas when you change the other variables.  </a:t>
            </a:r>
          </a:p>
          <a:p>
            <a:pPr>
              <a:lnSpc>
                <a:spcPct val="90000"/>
              </a:lnSpc>
              <a:spcAft>
                <a:spcPts val="600"/>
              </a:spcAft>
            </a:pPr>
            <a:endParaRPr lang="en-US" sz="2800" dirty="0"/>
          </a:p>
          <a:p>
            <a:pPr>
              <a:lnSpc>
                <a:spcPct val="90000"/>
              </a:lnSpc>
              <a:spcAft>
                <a:spcPts val="600"/>
              </a:spcAft>
            </a:pPr>
            <a:r>
              <a:rPr lang="en-US" sz="2800" dirty="0"/>
              <a:t>They don’t say anything about the gas by itself, only about the conditions of the gas when you change its environment.</a:t>
            </a:r>
          </a:p>
        </p:txBody>
      </p:sp>
      <p:pic>
        <p:nvPicPr>
          <p:cNvPr id="12" name="Picture 5" descr="Fire and smoke">
            <a:extLst>
              <a:ext uri="{FF2B5EF4-FFF2-40B4-BE49-F238E27FC236}">
                <a16:creationId xmlns:a16="http://schemas.microsoft.com/office/drawing/2014/main" id="{0709CE61-D833-CA70-5C03-4578E7101A71}"/>
              </a:ext>
            </a:extLst>
          </p:cNvPr>
          <p:cNvPicPr>
            <a:picLocks noChangeAspect="1"/>
          </p:cNvPicPr>
          <p:nvPr/>
        </p:nvPicPr>
        <p:blipFill rotWithShape="1">
          <a:blip r:embed="rId2"/>
          <a:srcRect l="29940" r="24940" b="-1"/>
          <a:stretch/>
        </p:blipFill>
        <p:spPr>
          <a:xfrm>
            <a:off x="20" y="10"/>
            <a:ext cx="4635571" cy="6857990"/>
          </a:xfrm>
          <a:prstGeom prst="rect">
            <a:avLst/>
          </a:prstGeom>
          <a:effectLst/>
        </p:spPr>
      </p:pic>
      <p:cxnSp>
        <p:nvCxnSpPr>
          <p:cNvPr id="13"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8A83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33514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54BBE9-EB79-4250-424C-D5BF7187040E}"/>
              </a:ext>
            </a:extLst>
          </p:cNvPr>
          <p:cNvSpPr>
            <a:spLocks noGrp="1"/>
          </p:cNvSpPr>
          <p:nvPr>
            <p:ph type="title"/>
          </p:nvPr>
        </p:nvSpPr>
        <p:spPr/>
        <p:txBody>
          <a:bodyPr/>
          <a:lstStyle/>
          <a:p>
            <a:r>
              <a:rPr lang="en-US" b="1" dirty="0"/>
              <a:t>An aside: </a:t>
            </a:r>
            <a:r>
              <a:rPr lang="en-US" b="1" dirty="0" err="1"/>
              <a:t>PVTn</a:t>
            </a:r>
            <a:endParaRPr lang="en-US" b="1" dirty="0"/>
          </a:p>
        </p:txBody>
      </p:sp>
      <p:sp>
        <p:nvSpPr>
          <p:cNvPr id="3" name="Content Placeholder 2">
            <a:extLst>
              <a:ext uri="{FF2B5EF4-FFF2-40B4-BE49-F238E27FC236}">
                <a16:creationId xmlns:a16="http://schemas.microsoft.com/office/drawing/2014/main" id="{CF144AA3-5182-1170-DA30-3BBCB9FBEF36}"/>
              </a:ext>
            </a:extLst>
          </p:cNvPr>
          <p:cNvSpPr>
            <a:spLocks noGrp="1"/>
          </p:cNvSpPr>
          <p:nvPr>
            <p:ph idx="1"/>
          </p:nvPr>
        </p:nvSpPr>
        <p:spPr/>
        <p:txBody>
          <a:bodyPr/>
          <a:lstStyle/>
          <a:p>
            <a:pPr marL="0" indent="0">
              <a:buNone/>
            </a:pPr>
            <a:r>
              <a:rPr lang="en-US" dirty="0"/>
              <a:t>The variables we’re going to be using here are P (pressure), V (volume), T (temperature), and n (number of moles)</a:t>
            </a:r>
          </a:p>
          <a:p>
            <a:r>
              <a:rPr lang="en-US" dirty="0"/>
              <a:t>Pressure is measured in units of atmospheres (atm – the average air pressure at sea level) or kPa (101.325 kPa = 1 atm – it’s metric).</a:t>
            </a:r>
          </a:p>
          <a:p>
            <a:r>
              <a:rPr lang="en-US" dirty="0"/>
              <a:t>Volume is measured in liters</a:t>
            </a:r>
          </a:p>
          <a:p>
            <a:r>
              <a:rPr lang="en-US" dirty="0"/>
              <a:t>Temperature is measured in Kelvin (K = </a:t>
            </a:r>
            <a:r>
              <a:rPr lang="en-US" baseline="30000" dirty="0" err="1"/>
              <a:t>o</a:t>
            </a:r>
            <a:r>
              <a:rPr lang="en-US" dirty="0" err="1"/>
              <a:t>C</a:t>
            </a:r>
            <a:r>
              <a:rPr lang="en-US" dirty="0"/>
              <a:t> + 273)</a:t>
            </a:r>
          </a:p>
          <a:p>
            <a:r>
              <a:rPr lang="en-US" dirty="0"/>
              <a:t>n is number of moles</a:t>
            </a:r>
          </a:p>
          <a:p>
            <a:r>
              <a:rPr lang="en-US" dirty="0"/>
              <a:t>R is the ideal gas constant.  It’s a constant that makes the equations work out, and I’ll always give it to you.</a:t>
            </a:r>
          </a:p>
        </p:txBody>
      </p:sp>
    </p:spTree>
    <p:extLst>
      <p:ext uri="{BB962C8B-B14F-4D97-AF65-F5344CB8AC3E}">
        <p14:creationId xmlns:p14="http://schemas.microsoft.com/office/powerpoint/2010/main" val="27046942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FD164-7C52-E548-BEF5-8CE5CDB81D64}"/>
              </a:ext>
            </a:extLst>
          </p:cNvPr>
          <p:cNvSpPr>
            <a:spLocks noGrp="1"/>
          </p:cNvSpPr>
          <p:nvPr>
            <p:ph type="title"/>
          </p:nvPr>
        </p:nvSpPr>
        <p:spPr>
          <a:xfrm>
            <a:off x="838200" y="365125"/>
            <a:ext cx="6331226" cy="1325563"/>
          </a:xfrm>
        </p:spPr>
        <p:txBody>
          <a:bodyPr/>
          <a:lstStyle/>
          <a:p>
            <a:r>
              <a:rPr lang="en-US" b="1" dirty="0"/>
              <a:t>Boyle’s Law:  P</a:t>
            </a:r>
            <a:r>
              <a:rPr lang="en-US" b="1" baseline="-25000" dirty="0"/>
              <a:t>1</a:t>
            </a:r>
            <a:r>
              <a:rPr lang="en-US" b="1" dirty="0"/>
              <a:t>V</a:t>
            </a:r>
            <a:r>
              <a:rPr lang="en-US" b="1" baseline="-25000" dirty="0"/>
              <a:t>1</a:t>
            </a:r>
            <a:r>
              <a:rPr lang="en-US" b="1" dirty="0"/>
              <a:t> = P</a:t>
            </a:r>
            <a:r>
              <a:rPr lang="en-US" b="1" baseline="-25000" dirty="0"/>
              <a:t>2</a:t>
            </a:r>
            <a:r>
              <a:rPr lang="en-US" b="1" dirty="0"/>
              <a:t>V</a:t>
            </a:r>
            <a:r>
              <a:rPr lang="en-US" b="1" baseline="-25000" dirty="0"/>
              <a:t>2</a:t>
            </a:r>
            <a:endParaRPr lang="en-US" b="1" dirty="0"/>
          </a:p>
        </p:txBody>
      </p:sp>
      <p:sp>
        <p:nvSpPr>
          <p:cNvPr id="6" name="TextBox 5">
            <a:extLst>
              <a:ext uri="{FF2B5EF4-FFF2-40B4-BE49-F238E27FC236}">
                <a16:creationId xmlns:a16="http://schemas.microsoft.com/office/drawing/2014/main" id="{B26F45FE-8B0F-D546-93AF-39A81BA192CE}"/>
              </a:ext>
            </a:extLst>
          </p:cNvPr>
          <p:cNvSpPr txBox="1"/>
          <p:nvPr/>
        </p:nvSpPr>
        <p:spPr>
          <a:xfrm>
            <a:off x="838200" y="1563421"/>
            <a:ext cx="9244584" cy="1815882"/>
          </a:xfrm>
          <a:prstGeom prst="rect">
            <a:avLst/>
          </a:prstGeom>
          <a:noFill/>
        </p:spPr>
        <p:txBody>
          <a:bodyPr wrap="square" rtlCol="0">
            <a:spAutoFit/>
          </a:bodyPr>
          <a:lstStyle/>
          <a:p>
            <a:r>
              <a:rPr lang="en-US" sz="2800" b="1" dirty="0"/>
              <a:t>In human terms</a:t>
            </a:r>
            <a:r>
              <a:rPr lang="en-US" sz="2800" dirty="0"/>
              <a:t>:  If you push on a gas, it gets squished.</a:t>
            </a:r>
          </a:p>
          <a:p>
            <a:endParaRPr lang="en-US" sz="2800" dirty="0"/>
          </a:p>
          <a:p>
            <a:r>
              <a:rPr lang="en-US" sz="2800" b="1" dirty="0"/>
              <a:t>In fancy science terms</a:t>
            </a:r>
            <a:r>
              <a:rPr lang="en-US" sz="2800" dirty="0"/>
              <a:t>:  The pressure and volume of a gas are inversely proportional to one another.</a:t>
            </a:r>
          </a:p>
        </p:txBody>
      </p:sp>
      <p:sp>
        <p:nvSpPr>
          <p:cNvPr id="7" name="TextBox 6">
            <a:extLst>
              <a:ext uri="{FF2B5EF4-FFF2-40B4-BE49-F238E27FC236}">
                <a16:creationId xmlns:a16="http://schemas.microsoft.com/office/drawing/2014/main" id="{9BF3981F-5A3F-624D-8816-84EA1891E40A}"/>
              </a:ext>
            </a:extLst>
          </p:cNvPr>
          <p:cNvSpPr txBox="1"/>
          <p:nvPr/>
        </p:nvSpPr>
        <p:spPr>
          <a:xfrm>
            <a:off x="1009882" y="3695272"/>
            <a:ext cx="10652031" cy="2308324"/>
          </a:xfrm>
          <a:prstGeom prst="rect">
            <a:avLst/>
          </a:prstGeom>
          <a:noFill/>
        </p:spPr>
        <p:txBody>
          <a:bodyPr wrap="square" rtlCol="0">
            <a:spAutoFit/>
          </a:bodyPr>
          <a:lstStyle/>
          <a:p>
            <a:r>
              <a:rPr lang="en-US" sz="2400" dirty="0"/>
              <a:t>Why?</a:t>
            </a:r>
          </a:p>
          <a:p>
            <a:pPr marL="285750" indent="-285750">
              <a:buFont typeface="Arial" panose="020B0604020202020204" pitchFamily="34" charset="0"/>
              <a:buChar char="•"/>
            </a:pPr>
            <a:r>
              <a:rPr lang="en-US" sz="2400" dirty="0"/>
              <a:t>The kinetic molecular theory of gases says that there’s a lot of space between gas molecules.  When you add pressure, it squishes them more tightly together.</a:t>
            </a:r>
          </a:p>
          <a:p>
            <a:pPr marL="285750" indent="-285750">
              <a:buFont typeface="Arial" panose="020B0604020202020204" pitchFamily="34" charset="0"/>
              <a:buChar char="•"/>
            </a:pPr>
            <a:r>
              <a:rPr lang="en-US" sz="2400" dirty="0"/>
              <a:t>This works the other way:  If you decrease the size of a container in which you have a gas, the pressure increases.  This is because the gas particles hit the sides of the container more frequently.</a:t>
            </a:r>
          </a:p>
        </p:txBody>
      </p:sp>
      <p:pic>
        <p:nvPicPr>
          <p:cNvPr id="2050" name="Picture 2" descr="Father of Chemistry, Robert Boyle">
            <a:extLst>
              <a:ext uri="{FF2B5EF4-FFF2-40B4-BE49-F238E27FC236}">
                <a16:creationId xmlns:a16="http://schemas.microsoft.com/office/drawing/2014/main" id="{8F8A5646-877A-6DF7-AEF9-096F37E594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30678" y="47245"/>
            <a:ext cx="1961322" cy="196132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A912CDE-FFBD-5E7A-E6EF-AF9FDC2BFBB5}"/>
              </a:ext>
            </a:extLst>
          </p:cNvPr>
          <p:cNvSpPr txBox="1"/>
          <p:nvPr/>
        </p:nvSpPr>
        <p:spPr>
          <a:xfrm>
            <a:off x="10230678" y="2146852"/>
            <a:ext cx="2279374" cy="954107"/>
          </a:xfrm>
          <a:prstGeom prst="rect">
            <a:avLst/>
          </a:prstGeom>
          <a:noFill/>
        </p:spPr>
        <p:txBody>
          <a:bodyPr wrap="square" rtlCol="0">
            <a:spAutoFit/>
          </a:bodyPr>
          <a:lstStyle/>
          <a:p>
            <a:r>
              <a:rPr lang="en-US" sz="1400" i="1" dirty="0"/>
              <a:t>Little-known historical</a:t>
            </a:r>
          </a:p>
          <a:p>
            <a:r>
              <a:rPr lang="en-US" sz="1400" i="1" dirty="0"/>
              <a:t>fact: Robert Boyle was</a:t>
            </a:r>
          </a:p>
          <a:p>
            <a:r>
              <a:rPr lang="en-US" sz="1400" i="1" dirty="0"/>
              <a:t>the original bassist of </a:t>
            </a:r>
          </a:p>
          <a:p>
            <a:r>
              <a:rPr lang="en-US" sz="1400" i="1" dirty="0"/>
              <a:t>rock supergroup Queen.</a:t>
            </a:r>
          </a:p>
        </p:txBody>
      </p:sp>
    </p:spTree>
    <p:extLst>
      <p:ext uri="{BB962C8B-B14F-4D97-AF65-F5344CB8AC3E}">
        <p14:creationId xmlns:p14="http://schemas.microsoft.com/office/powerpoint/2010/main" val="1860763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719F7-991E-2E4A-8F02-6326BCC6C0DF}"/>
              </a:ext>
            </a:extLst>
          </p:cNvPr>
          <p:cNvSpPr>
            <a:spLocks noGrp="1"/>
          </p:cNvSpPr>
          <p:nvPr>
            <p:ph type="title"/>
          </p:nvPr>
        </p:nvSpPr>
        <p:spPr>
          <a:xfrm>
            <a:off x="838198" y="548192"/>
            <a:ext cx="5840897" cy="1456501"/>
          </a:xfrm>
        </p:spPr>
        <p:txBody>
          <a:bodyPr>
            <a:normAutofit/>
          </a:bodyPr>
          <a:lstStyle/>
          <a:p>
            <a:r>
              <a:rPr lang="en-US" dirty="0"/>
              <a:t>Charles’s Law:  </a:t>
            </a:r>
          </a:p>
        </p:txBody>
      </p:sp>
      <p:pic>
        <p:nvPicPr>
          <p:cNvPr id="4098" name="Picture 2" descr="Gas Laws">
            <a:extLst>
              <a:ext uri="{FF2B5EF4-FFF2-40B4-BE49-F238E27FC236}">
                <a16:creationId xmlns:a16="http://schemas.microsoft.com/office/drawing/2014/main" id="{533A9F6C-1399-DC4F-A400-BFA09D8D64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53636" y="715386"/>
            <a:ext cx="1642364" cy="112211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36B1EA8-2A2C-9D4E-9A5C-AB93CB52C49E}"/>
              </a:ext>
            </a:extLst>
          </p:cNvPr>
          <p:cNvSpPr txBox="1"/>
          <p:nvPr/>
        </p:nvSpPr>
        <p:spPr>
          <a:xfrm>
            <a:off x="955481" y="2277935"/>
            <a:ext cx="9793357" cy="4031873"/>
          </a:xfrm>
          <a:prstGeom prst="rect">
            <a:avLst/>
          </a:prstGeom>
          <a:noFill/>
        </p:spPr>
        <p:txBody>
          <a:bodyPr wrap="square" rtlCol="0">
            <a:spAutoFit/>
          </a:bodyPr>
          <a:lstStyle/>
          <a:p>
            <a:r>
              <a:rPr lang="en-US" sz="2800" b="1" dirty="0"/>
              <a:t>In human terms:  </a:t>
            </a:r>
            <a:r>
              <a:rPr lang="en-US" sz="2800" dirty="0"/>
              <a:t>If you heat up a gas, it gets bigger</a:t>
            </a:r>
          </a:p>
          <a:p>
            <a:endParaRPr lang="en-US" sz="2800" dirty="0"/>
          </a:p>
          <a:p>
            <a:r>
              <a:rPr lang="en-US" sz="2800" b="1" dirty="0"/>
              <a:t>In fancy science terms</a:t>
            </a:r>
            <a:r>
              <a:rPr lang="en-US" sz="2800" dirty="0"/>
              <a:t>:  The volume of a gas is proportional to its temperature</a:t>
            </a:r>
          </a:p>
          <a:p>
            <a:endParaRPr lang="en-US" sz="2400" dirty="0"/>
          </a:p>
          <a:p>
            <a:r>
              <a:rPr lang="en-US" sz="2400" dirty="0"/>
              <a:t>Why?</a:t>
            </a:r>
          </a:p>
          <a:p>
            <a:pPr marL="285750" indent="-285750">
              <a:buFont typeface="Arial" panose="020B0604020202020204" pitchFamily="34" charset="0"/>
              <a:buChar char="•"/>
            </a:pPr>
            <a:r>
              <a:rPr lang="en-US" sz="2400" dirty="0"/>
              <a:t>If you heat a gas, the molecules of the gas will move faster and have more energy.</a:t>
            </a:r>
          </a:p>
          <a:p>
            <a:pPr marL="285750" indent="-285750">
              <a:buFont typeface="Arial" panose="020B0604020202020204" pitchFamily="34" charset="0"/>
              <a:buChar char="•"/>
            </a:pPr>
            <a:r>
              <a:rPr lang="en-US" sz="2400" dirty="0"/>
              <a:t>As a result, the molecules can get away from each other more effectively.</a:t>
            </a:r>
          </a:p>
          <a:p>
            <a:pPr marL="285750" indent="-285750">
              <a:buFont typeface="Arial" panose="020B0604020202020204" pitchFamily="34" charset="0"/>
              <a:buChar char="•"/>
            </a:pPr>
            <a:r>
              <a:rPr lang="en-US" sz="2400" dirty="0"/>
              <a:t>This makes the gas expand in size.</a:t>
            </a:r>
          </a:p>
        </p:txBody>
      </p:sp>
      <p:pic>
        <p:nvPicPr>
          <p:cNvPr id="1026" name="Picture 2" descr="Charles, Jacque Alexandre Cesar (1746-1823)">
            <a:extLst>
              <a:ext uri="{FF2B5EF4-FFF2-40B4-BE49-F238E27FC236}">
                <a16:creationId xmlns:a16="http://schemas.microsoft.com/office/drawing/2014/main" id="{98F386BF-39D6-6E1F-579F-62AFDE5C26C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38793" y="-56738"/>
            <a:ext cx="1894288" cy="206143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0D6C0773-BC60-A9DD-BDE5-8A6E84786FB9}"/>
              </a:ext>
            </a:extLst>
          </p:cNvPr>
          <p:cNvSpPr txBox="1"/>
          <p:nvPr/>
        </p:nvSpPr>
        <p:spPr>
          <a:xfrm>
            <a:off x="10338793" y="2004693"/>
            <a:ext cx="2024558" cy="738664"/>
          </a:xfrm>
          <a:prstGeom prst="rect">
            <a:avLst/>
          </a:prstGeom>
          <a:noFill/>
        </p:spPr>
        <p:txBody>
          <a:bodyPr wrap="square" rtlCol="0">
            <a:spAutoFit/>
          </a:bodyPr>
          <a:lstStyle/>
          <a:p>
            <a:r>
              <a:rPr lang="en-US" sz="1400" dirty="0"/>
              <a:t>Apparently, Jacques Charles forgot it was picture day</a:t>
            </a:r>
          </a:p>
        </p:txBody>
      </p:sp>
    </p:spTree>
    <p:extLst>
      <p:ext uri="{BB962C8B-B14F-4D97-AF65-F5344CB8AC3E}">
        <p14:creationId xmlns:p14="http://schemas.microsoft.com/office/powerpoint/2010/main" val="13069129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B300DE-6BF0-4C42-9544-610BE4345396}"/>
              </a:ext>
            </a:extLst>
          </p:cNvPr>
          <p:cNvSpPr>
            <a:spLocks noGrp="1"/>
          </p:cNvSpPr>
          <p:nvPr>
            <p:ph type="title"/>
          </p:nvPr>
        </p:nvSpPr>
        <p:spPr/>
        <p:txBody>
          <a:bodyPr/>
          <a:lstStyle/>
          <a:p>
            <a:r>
              <a:rPr lang="en-US" b="1" dirty="0"/>
              <a:t>Gay-Lussac’s Law:</a:t>
            </a:r>
          </a:p>
        </p:txBody>
      </p:sp>
      <p:pic>
        <p:nvPicPr>
          <p:cNvPr id="5122" name="Picture 2" descr="Gay Lussac's Law | ChemTalk">
            <a:extLst>
              <a:ext uri="{FF2B5EF4-FFF2-40B4-BE49-F238E27FC236}">
                <a16:creationId xmlns:a16="http://schemas.microsoft.com/office/drawing/2014/main" id="{429E4D81-1000-D740-8D3A-5FACB922A1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7716" y="270256"/>
            <a:ext cx="2276234" cy="172923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AC97E9E-8652-2C43-9317-008E47E4ACA1}"/>
              </a:ext>
            </a:extLst>
          </p:cNvPr>
          <p:cNvSpPr txBox="1"/>
          <p:nvPr/>
        </p:nvSpPr>
        <p:spPr>
          <a:xfrm>
            <a:off x="838200" y="2093850"/>
            <a:ext cx="6934200" cy="2185214"/>
          </a:xfrm>
          <a:prstGeom prst="rect">
            <a:avLst/>
          </a:prstGeom>
          <a:noFill/>
        </p:spPr>
        <p:txBody>
          <a:bodyPr wrap="square" rtlCol="0">
            <a:spAutoFit/>
          </a:bodyPr>
          <a:lstStyle/>
          <a:p>
            <a:r>
              <a:rPr lang="en-US" sz="2400" b="1" dirty="0"/>
              <a:t>Human terms</a:t>
            </a:r>
            <a:r>
              <a:rPr lang="en-US" sz="2400" dirty="0"/>
              <a:t>:  If you heat a gas, the pressure goes up.</a:t>
            </a:r>
          </a:p>
          <a:p>
            <a:endParaRPr lang="en-US" sz="2400" dirty="0"/>
          </a:p>
          <a:p>
            <a:r>
              <a:rPr lang="en-US" sz="2400" b="1" dirty="0"/>
              <a:t>Fancy science terms</a:t>
            </a:r>
            <a:r>
              <a:rPr lang="en-US" sz="2400" dirty="0"/>
              <a:t>:  The pressure and temperature of a gas are directly proportional to each other.</a:t>
            </a:r>
          </a:p>
          <a:p>
            <a:endParaRPr lang="en-US" dirty="0"/>
          </a:p>
          <a:p>
            <a:endParaRPr lang="en-US" dirty="0"/>
          </a:p>
        </p:txBody>
      </p:sp>
      <p:sp>
        <p:nvSpPr>
          <p:cNvPr id="5" name="TextBox 4">
            <a:extLst>
              <a:ext uri="{FF2B5EF4-FFF2-40B4-BE49-F238E27FC236}">
                <a16:creationId xmlns:a16="http://schemas.microsoft.com/office/drawing/2014/main" id="{D25A91C7-78F5-B34A-8FB9-CB690EBAC1E1}"/>
              </a:ext>
            </a:extLst>
          </p:cNvPr>
          <p:cNvSpPr txBox="1"/>
          <p:nvPr/>
        </p:nvSpPr>
        <p:spPr>
          <a:xfrm>
            <a:off x="1073691" y="4095836"/>
            <a:ext cx="10044618" cy="1569660"/>
          </a:xfrm>
          <a:prstGeom prst="rect">
            <a:avLst/>
          </a:prstGeom>
          <a:noFill/>
        </p:spPr>
        <p:txBody>
          <a:bodyPr wrap="square" rtlCol="0">
            <a:spAutoFit/>
          </a:bodyPr>
          <a:lstStyle/>
          <a:p>
            <a:r>
              <a:rPr lang="en-US" sz="2400" dirty="0"/>
              <a:t>Why?</a:t>
            </a:r>
          </a:p>
          <a:p>
            <a:pPr marL="285750" indent="-285750">
              <a:buFont typeface="Arial" panose="020B0604020202020204" pitchFamily="34" charset="0"/>
              <a:buChar char="•"/>
            </a:pPr>
            <a:r>
              <a:rPr lang="en-US" sz="2400" dirty="0"/>
              <a:t>If you increase the temperature of a gas, the molecules go more quickly and hit the sides of the container harder.</a:t>
            </a:r>
          </a:p>
          <a:p>
            <a:pPr marL="285750" indent="-285750">
              <a:buFont typeface="Arial" panose="020B0604020202020204" pitchFamily="34" charset="0"/>
              <a:buChar char="•"/>
            </a:pPr>
            <a:r>
              <a:rPr lang="en-US" sz="2400" dirty="0"/>
              <a:t>If the sides of the container can’t move, this leads to higher pressure.</a:t>
            </a:r>
          </a:p>
        </p:txBody>
      </p:sp>
      <p:pic>
        <p:nvPicPr>
          <p:cNvPr id="3074" name="Picture 2" descr="What is Gay-Lussac's Law: Thermodynamics Laws - Bright Hub Engineering">
            <a:extLst>
              <a:ext uri="{FF2B5EF4-FFF2-40B4-BE49-F238E27FC236}">
                <a16:creationId xmlns:a16="http://schemas.microsoft.com/office/drawing/2014/main" id="{586A4441-D923-624E-36E0-9800B8566CA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640417" y="-365126"/>
            <a:ext cx="3551583" cy="355158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0AFD761-4B60-CCF8-F413-316CDDF3803B}"/>
              </a:ext>
            </a:extLst>
          </p:cNvPr>
          <p:cNvSpPr txBox="1"/>
          <p:nvPr/>
        </p:nvSpPr>
        <p:spPr>
          <a:xfrm>
            <a:off x="8958470" y="2694526"/>
            <a:ext cx="3233530" cy="646331"/>
          </a:xfrm>
          <a:prstGeom prst="rect">
            <a:avLst/>
          </a:prstGeom>
          <a:noFill/>
        </p:spPr>
        <p:txBody>
          <a:bodyPr wrap="square" rtlCol="0">
            <a:spAutoFit/>
          </a:bodyPr>
          <a:lstStyle/>
          <a:p>
            <a:r>
              <a:rPr lang="en-US" i="1" dirty="0"/>
              <a:t>Gay-Lussac spent most of his later years modeling for stamps.</a:t>
            </a:r>
          </a:p>
        </p:txBody>
      </p:sp>
    </p:spTree>
    <p:extLst>
      <p:ext uri="{BB962C8B-B14F-4D97-AF65-F5344CB8AC3E}">
        <p14:creationId xmlns:p14="http://schemas.microsoft.com/office/powerpoint/2010/main" val="311098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B6285-17FB-1A49-AC1E-38B91CB6C4A2}"/>
              </a:ext>
            </a:extLst>
          </p:cNvPr>
          <p:cNvSpPr>
            <a:spLocks noGrp="1"/>
          </p:cNvSpPr>
          <p:nvPr>
            <p:ph type="title"/>
          </p:nvPr>
        </p:nvSpPr>
        <p:spPr>
          <a:xfrm>
            <a:off x="569976" y="420546"/>
            <a:ext cx="10515600" cy="1325563"/>
          </a:xfrm>
        </p:spPr>
        <p:txBody>
          <a:bodyPr>
            <a:normAutofit/>
          </a:bodyPr>
          <a:lstStyle/>
          <a:p>
            <a:r>
              <a:rPr lang="en-US" b="1" dirty="0"/>
              <a:t>We could remember all of those individual laws, but let’s be honest, we don’t want to.</a:t>
            </a:r>
          </a:p>
        </p:txBody>
      </p:sp>
      <p:sp>
        <p:nvSpPr>
          <p:cNvPr id="4" name="TextBox 3">
            <a:extLst>
              <a:ext uri="{FF2B5EF4-FFF2-40B4-BE49-F238E27FC236}">
                <a16:creationId xmlns:a16="http://schemas.microsoft.com/office/drawing/2014/main" id="{59550C95-BD6C-0747-B872-3208502AE203}"/>
              </a:ext>
            </a:extLst>
          </p:cNvPr>
          <p:cNvSpPr txBox="1"/>
          <p:nvPr/>
        </p:nvSpPr>
        <p:spPr>
          <a:xfrm>
            <a:off x="1328928" y="2215192"/>
            <a:ext cx="5900928" cy="523220"/>
          </a:xfrm>
          <a:prstGeom prst="rect">
            <a:avLst/>
          </a:prstGeom>
          <a:noFill/>
        </p:spPr>
        <p:txBody>
          <a:bodyPr wrap="square" rtlCol="0">
            <a:spAutoFit/>
          </a:bodyPr>
          <a:lstStyle/>
          <a:p>
            <a:r>
              <a:rPr lang="en-US" sz="2800" dirty="0"/>
              <a:t>As a result, we will combine them.</a:t>
            </a:r>
          </a:p>
        </p:txBody>
      </p:sp>
      <p:sp>
        <p:nvSpPr>
          <p:cNvPr id="5" name="TextBox 4">
            <a:extLst>
              <a:ext uri="{FF2B5EF4-FFF2-40B4-BE49-F238E27FC236}">
                <a16:creationId xmlns:a16="http://schemas.microsoft.com/office/drawing/2014/main" id="{780FEBE9-47D9-9B4D-887D-985C91DA2910}"/>
              </a:ext>
            </a:extLst>
          </p:cNvPr>
          <p:cNvSpPr txBox="1"/>
          <p:nvPr/>
        </p:nvSpPr>
        <p:spPr>
          <a:xfrm>
            <a:off x="853440" y="3309216"/>
            <a:ext cx="5242560" cy="954107"/>
          </a:xfrm>
          <a:prstGeom prst="rect">
            <a:avLst/>
          </a:prstGeom>
          <a:noFill/>
        </p:spPr>
        <p:txBody>
          <a:bodyPr wrap="square" rtlCol="0">
            <a:spAutoFit/>
          </a:bodyPr>
          <a:lstStyle/>
          <a:p>
            <a:r>
              <a:rPr lang="en-US" sz="2800" dirty="0"/>
              <a:t>This combined gas law will be called the “combined gas law”</a:t>
            </a:r>
          </a:p>
        </p:txBody>
      </p:sp>
      <p:sp>
        <p:nvSpPr>
          <p:cNvPr id="6" name="TextBox 5">
            <a:extLst>
              <a:ext uri="{FF2B5EF4-FFF2-40B4-BE49-F238E27FC236}">
                <a16:creationId xmlns:a16="http://schemas.microsoft.com/office/drawing/2014/main" id="{1B605A86-8539-0A47-9C2B-0A666141262C}"/>
              </a:ext>
            </a:extLst>
          </p:cNvPr>
          <p:cNvSpPr txBox="1"/>
          <p:nvPr/>
        </p:nvSpPr>
        <p:spPr>
          <a:xfrm>
            <a:off x="159026" y="4834127"/>
            <a:ext cx="6255026" cy="523220"/>
          </a:xfrm>
          <a:prstGeom prst="rect">
            <a:avLst/>
          </a:prstGeom>
          <a:noFill/>
        </p:spPr>
        <p:txBody>
          <a:bodyPr wrap="square" rtlCol="0">
            <a:spAutoFit/>
          </a:bodyPr>
          <a:lstStyle/>
          <a:p>
            <a:r>
              <a:rPr lang="en-US" sz="2800" dirty="0"/>
              <a:t>This is the one you actually need to know.</a:t>
            </a:r>
          </a:p>
        </p:txBody>
      </p:sp>
      <p:pic>
        <p:nvPicPr>
          <p:cNvPr id="6146" name="Picture 2" descr="Old Man Throw Blankets for Any Room or Decor Style | Society6">
            <a:extLst>
              <a:ext uri="{FF2B5EF4-FFF2-40B4-BE49-F238E27FC236}">
                <a16:creationId xmlns:a16="http://schemas.microsoft.com/office/drawing/2014/main" id="{7774C57F-88CD-C24B-9AD5-8DE3EB7B1F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98082" y="2312324"/>
            <a:ext cx="3352800" cy="33528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2B5AB808-E346-2B47-AB91-38C99F01A634}"/>
              </a:ext>
            </a:extLst>
          </p:cNvPr>
          <p:cNvSpPr txBox="1"/>
          <p:nvPr/>
        </p:nvSpPr>
        <p:spPr>
          <a:xfrm>
            <a:off x="7498082" y="5852160"/>
            <a:ext cx="3364990" cy="738664"/>
          </a:xfrm>
          <a:prstGeom prst="rect">
            <a:avLst/>
          </a:prstGeom>
          <a:noFill/>
        </p:spPr>
        <p:txBody>
          <a:bodyPr wrap="square" rtlCol="0">
            <a:spAutoFit/>
          </a:bodyPr>
          <a:lstStyle/>
          <a:p>
            <a:r>
              <a:rPr lang="en-US" sz="1400" dirty="0"/>
              <a:t>If this gas law had actually been invented by a guy with the last name “Combined”, this is what I think he’d look like.</a:t>
            </a:r>
          </a:p>
        </p:txBody>
      </p:sp>
      <p:sp>
        <p:nvSpPr>
          <p:cNvPr id="3" name="TextBox 2">
            <a:extLst>
              <a:ext uri="{FF2B5EF4-FFF2-40B4-BE49-F238E27FC236}">
                <a16:creationId xmlns:a16="http://schemas.microsoft.com/office/drawing/2014/main" id="{B44735EB-E328-D733-E085-7F89AC5EC611}"/>
              </a:ext>
            </a:extLst>
          </p:cNvPr>
          <p:cNvSpPr txBox="1"/>
          <p:nvPr/>
        </p:nvSpPr>
        <p:spPr>
          <a:xfrm>
            <a:off x="1328928" y="5698272"/>
            <a:ext cx="5618922" cy="523220"/>
          </a:xfrm>
          <a:prstGeom prst="rect">
            <a:avLst/>
          </a:prstGeom>
          <a:noFill/>
        </p:spPr>
        <p:txBody>
          <a:bodyPr wrap="square" rtlCol="0">
            <a:spAutoFit/>
          </a:bodyPr>
          <a:lstStyle/>
          <a:p>
            <a:r>
              <a:rPr lang="en-US" sz="2800" dirty="0"/>
              <a:t>You can forget the other three now.</a:t>
            </a:r>
          </a:p>
        </p:txBody>
      </p:sp>
    </p:spTree>
    <p:extLst>
      <p:ext uri="{BB962C8B-B14F-4D97-AF65-F5344CB8AC3E}">
        <p14:creationId xmlns:p14="http://schemas.microsoft.com/office/powerpoint/2010/main" val="30617580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38824</TotalTime>
  <Words>1907</Words>
  <Application>Microsoft Macintosh PowerPoint</Application>
  <PresentationFormat>Widescreen</PresentationFormat>
  <Paragraphs>181</Paragraphs>
  <Slides>24</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24</vt:i4>
      </vt:variant>
    </vt:vector>
  </HeadingPairs>
  <TitlesOfParts>
    <vt:vector size="28" baseType="lpstr">
      <vt:lpstr>Arial</vt:lpstr>
      <vt:lpstr>Calibri</vt:lpstr>
      <vt:lpstr>Calibri Light</vt:lpstr>
      <vt:lpstr>Office Theme</vt:lpstr>
      <vt:lpstr>Gas Laws</vt:lpstr>
      <vt:lpstr>Why do gases behave the way they do?</vt:lpstr>
      <vt:lpstr>But how do gases behave?</vt:lpstr>
      <vt:lpstr>Some gas laws describe how gases change when their conditions are manipulated:</vt:lpstr>
      <vt:lpstr>An aside: PVTn</vt:lpstr>
      <vt:lpstr>Boyle’s Law:  P1V1 = P2V2</vt:lpstr>
      <vt:lpstr>Charles’s Law:  </vt:lpstr>
      <vt:lpstr>Gay-Lussac’s Law:</vt:lpstr>
      <vt:lpstr>We could remember all of those individual laws, but let’s be honest, we don’t want to.</vt:lpstr>
      <vt:lpstr>The Combined Gas Law</vt:lpstr>
      <vt:lpstr>An example:</vt:lpstr>
      <vt:lpstr>Now, let’s put these variables into the combined gas law:</vt:lpstr>
      <vt:lpstr>Solving for V2, we find the final volume:</vt:lpstr>
      <vt:lpstr>What happens if we don’t change two of the variables?</vt:lpstr>
      <vt:lpstr>Actually, it’s not a big deal</vt:lpstr>
      <vt:lpstr>Leaving the combined gas law behind…</vt:lpstr>
      <vt:lpstr>Let’s talk about what happens if we don’t change any variables at all.  What happens if we want to know the conditions of several moles of gas on their own?</vt:lpstr>
      <vt:lpstr>For this, we have the ideal gas law:</vt:lpstr>
      <vt:lpstr>A practice problem:</vt:lpstr>
      <vt:lpstr>What if I don’t know what gas law to use?</vt:lpstr>
      <vt:lpstr>Examples:</vt:lpstr>
      <vt:lpstr>PowerPoint Presentation</vt:lpstr>
      <vt:lpstr>PowerPoint Presentation</vt:lpstr>
      <vt:lpstr>Example 2 (continued)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Gas Laws</dc:title>
  <dc:creator>Ian Guch</dc:creator>
  <cp:lastModifiedBy>Ian Guch</cp:lastModifiedBy>
  <cp:revision>16</cp:revision>
  <dcterms:created xsi:type="dcterms:W3CDTF">2022-04-08T12:52:23Z</dcterms:created>
  <dcterms:modified xsi:type="dcterms:W3CDTF">2023-04-19T12:41:14Z</dcterms:modified>
</cp:coreProperties>
</file>